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8" r:id="rId5"/>
    <p:sldId id="269" r:id="rId6"/>
    <p:sldId id="270" r:id="rId7"/>
    <p:sldId id="265" r:id="rId8"/>
    <p:sldId id="266" r:id="rId9"/>
    <p:sldId id="267" r:id="rId10"/>
    <p:sldId id="262" r:id="rId11"/>
    <p:sldId id="263" r:id="rId12"/>
    <p:sldId id="260" r:id="rId13"/>
    <p:sldId id="261" r:id="rId14"/>
    <p:sldId id="258" r:id="rId15"/>
    <p:sldId id="264"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69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FF8B3-856B-487A-A369-D5EA4E142EFE}" type="datetimeFigureOut">
              <a:rPr lang="en-US" smtClean="0"/>
              <a:t>7/13/20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291F3-3732-4509-84E4-CD920304D7C2}" type="slidenum">
              <a:rPr lang="en-US" smtClean="0"/>
              <a:t>‹#›</a:t>
            </a:fld>
            <a:endParaRPr lang="en-US"/>
          </a:p>
        </p:txBody>
      </p:sp>
    </p:spTree>
    <p:extLst>
      <p:ext uri="{BB962C8B-B14F-4D97-AF65-F5344CB8AC3E}">
        <p14:creationId xmlns:p14="http://schemas.microsoft.com/office/powerpoint/2010/main" val="338436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altLang="en-US" sz="2000" smtClean="0"/>
              <a:t>The Office of Student Diversity and Multicultural Affairs seeks to develop and implement programs and services that will increase the engagement of students in activities that promote and foster inclusion among students within the Fairfield community. </a:t>
            </a:r>
          </a:p>
          <a:p>
            <a:pPr lvl="1">
              <a:lnSpc>
                <a:spcPct val="90000"/>
              </a:lnSpc>
              <a:spcBef>
                <a:spcPct val="0"/>
              </a:spcBef>
            </a:pPr>
            <a:r>
              <a:rPr lang="en-US" altLang="en-US" sz="1600" smtClean="0"/>
              <a:t>Students will obtain a greater understanding and appreciation of diversity, inclusion and social justice. </a:t>
            </a:r>
          </a:p>
          <a:p>
            <a:pPr lvl="1">
              <a:lnSpc>
                <a:spcPct val="90000"/>
              </a:lnSpc>
              <a:spcBef>
                <a:spcPct val="0"/>
              </a:spcBef>
            </a:pPr>
            <a:r>
              <a:rPr lang="en-US" altLang="en-US" sz="1600" smtClean="0"/>
              <a:t>Participate in affinity student organization and  students sponsor cultural programs and activities</a:t>
            </a:r>
          </a:p>
          <a:p>
            <a:pPr>
              <a:lnSpc>
                <a:spcPct val="90000"/>
              </a:lnSpc>
              <a:spcBef>
                <a:spcPct val="0"/>
              </a:spcBef>
            </a:pPr>
            <a:r>
              <a:rPr lang="en-US" altLang="en-US" sz="2000" smtClean="0"/>
              <a:t>Intrinsic to our mission, individuality and diversity are honored and embraced at Fairfield</a:t>
            </a:r>
          </a:p>
          <a:p>
            <a:pPr>
              <a:lnSpc>
                <a:spcPct val="90000"/>
              </a:lnSpc>
              <a:spcBef>
                <a:spcPct val="0"/>
              </a:spcBef>
            </a:pPr>
            <a:r>
              <a:rPr lang="en-US" altLang="en-US" sz="2000" smtClean="0"/>
              <a:t>Programs such as Academic Immersion, </a:t>
            </a:r>
            <a:r>
              <a:rPr lang="en-US" altLang="en-US" sz="2000" i="1" smtClean="0"/>
              <a:t>Cura Personalis</a:t>
            </a:r>
            <a:r>
              <a:rPr lang="en-US" altLang="en-US" sz="2000" smtClean="0"/>
              <a:t>, Safe Space Training, Multicultural Retreat, and the Multicultural Curriculum Program are in place to support students in their journey through college </a:t>
            </a:r>
          </a:p>
          <a:p>
            <a:pPr>
              <a:lnSpc>
                <a:spcPct val="90000"/>
              </a:lnSpc>
              <a:spcBef>
                <a:spcPct val="0"/>
              </a:spcBef>
            </a:pPr>
            <a:r>
              <a:rPr lang="en-US" altLang="en-US" sz="2000" smtClean="0"/>
              <a:t>Office works closely with members of the faculty and Project Excel, a Trio program that helps first-generation college students and students of color.  </a:t>
            </a:r>
          </a:p>
          <a:p>
            <a:pPr>
              <a:lnSpc>
                <a:spcPct val="90000"/>
              </a:lnSpc>
              <a:spcBef>
                <a:spcPct val="0"/>
              </a:spcBef>
            </a:pPr>
            <a:endParaRPr lang="en-US" altLang="en-US" sz="2000" smtClean="0"/>
          </a:p>
          <a:p>
            <a:pPr>
              <a:spcBef>
                <a:spcPct val="0"/>
              </a:spcBef>
            </a:pPr>
            <a:r>
              <a:rPr lang="en-US" altLang="en-US" b="1" smtClean="0"/>
              <a:t>Inclusive Excellence </a:t>
            </a:r>
            <a:r>
              <a:rPr lang="en-US" altLang="en-US" smtClean="0"/>
              <a:t>as a critical dimension of our academic mission. We strive to educate through engaging with the broadest possible range of dynamic ideas, perspectives, and identities in an ever-changing world. Embracing the challenges of competing viewpoints is integral to the rigor of our academic enterprise, pushing the horizons of what is known and possible as we pursue our commitment to excellence in teaching and learning. </a:t>
            </a:r>
            <a:r>
              <a:rPr lang="en-US" altLang="en-US" b="1" smtClean="0"/>
              <a:t> </a:t>
            </a:r>
            <a:r>
              <a:rPr lang="en-US" altLang="en-US" smtClean="0"/>
              <a:t> </a:t>
            </a:r>
          </a:p>
          <a:p>
            <a:pPr>
              <a:spcBef>
                <a:spcPct val="0"/>
              </a:spcBef>
            </a:pPr>
            <a:r>
              <a:rPr lang="en-US" altLang="en-US" b="1" smtClean="0"/>
              <a:t>A Diverse</a:t>
            </a:r>
            <a:r>
              <a:rPr lang="en-US" altLang="en-US" smtClean="0"/>
              <a:t> </a:t>
            </a:r>
            <a:r>
              <a:rPr lang="en-US" altLang="en-US" b="1" smtClean="0"/>
              <a:t>Community</a:t>
            </a:r>
            <a:r>
              <a:rPr lang="en-US" altLang="en-US" smtClean="0"/>
              <a:t>, which is a distinguishing hallmark of Jesuit education. We recognize the inherent value and dignity of each person, guided by our Jesuit heritage as informed by the contemporary context. Fairfield is committed to shaping a community of learners from diverse social, economic, racial, cultural, national, and religious backgrounds.</a:t>
            </a:r>
          </a:p>
          <a:p>
            <a:pPr>
              <a:spcBef>
                <a:spcPct val="0"/>
              </a:spcBef>
            </a:pPr>
            <a:r>
              <a:rPr lang="en-US" altLang="en-US" b="1" smtClean="0"/>
              <a:t>Global Engagement</a:t>
            </a:r>
            <a:r>
              <a:rPr lang="en-US" altLang="en-US" smtClean="0"/>
              <a:t> as a defining outcome of a modern Fairfield education. We hope to develop men and women to serve as global citizens, at home in the world, able to engage in diverse cultural circumstances with an open mind and the capacity to empathize with the perspectives of others. We actively promote an awareness of and sensitivity toward the full range of differences within and well beyond our community of learners.</a:t>
            </a:r>
          </a:p>
          <a:p>
            <a:pPr>
              <a:spcBef>
                <a:spcPct val="0"/>
              </a:spcBef>
            </a:pPr>
            <a:r>
              <a:rPr lang="en-US" altLang="en-US" b="1" smtClean="0"/>
              <a:t>Radical Hospitality </a:t>
            </a:r>
            <a:r>
              <a:rPr lang="en-US" altLang="en-US" smtClean="0"/>
              <a:t>as a way of relating with others, shaped by our Jesuit traditions</a:t>
            </a:r>
            <a:r>
              <a:rPr lang="en-US" altLang="en-US" b="1" smtClean="0"/>
              <a:t>. </a:t>
            </a:r>
            <a:r>
              <a:rPr lang="en-US" altLang="en-US" smtClean="0"/>
              <a:t>Fairfield recognizes the importance of learning about, and living in, an increasingly interconnected, intercultural world and reflects this by striving to become a microcosm of the global community, in which the other is unconditionally welcomed, respected, and valued.</a:t>
            </a:r>
          </a:p>
          <a:p>
            <a:pPr>
              <a:lnSpc>
                <a:spcPct val="90000"/>
              </a:lnSpc>
              <a:spcBef>
                <a:spcPct val="0"/>
              </a:spcBef>
            </a:pPr>
            <a:endParaRPr lang="en-US" altLang="en-US" sz="2000" smtClean="0"/>
          </a:p>
          <a:p>
            <a:pPr>
              <a:lnSpc>
                <a:spcPct val="90000"/>
              </a:lnSpc>
              <a:spcBef>
                <a:spcPct val="0"/>
              </a:spcBef>
            </a:pPr>
            <a:endParaRPr lang="en-US" altLang="en-US" sz="2000" smtClean="0"/>
          </a:p>
          <a:p>
            <a:pPr>
              <a:spcBef>
                <a:spcPct val="0"/>
              </a:spcBef>
            </a:pPr>
            <a:endParaRPr lang="en-US" altLang="en-US" smtClean="0"/>
          </a:p>
        </p:txBody>
      </p:sp>
      <p:sp>
        <p:nvSpPr>
          <p:cNvPr id="15363"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991BED-4EDA-4036-99AA-403C2DBA9842}" type="slidenum">
              <a:rPr lang="en-US" altLang="en-US" sz="1200"/>
              <a:pPr/>
              <a:t>12</a:t>
            </a:fld>
            <a:endParaRPr lang="en-US" altLang="en-US" sz="1200"/>
          </a:p>
        </p:txBody>
      </p:sp>
    </p:spTree>
    <p:extLst>
      <p:ext uri="{BB962C8B-B14F-4D97-AF65-F5344CB8AC3E}">
        <p14:creationId xmlns:p14="http://schemas.microsoft.com/office/powerpoint/2010/main" val="354868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altLang="en-US" sz="2000" smtClean="0"/>
              <a:t>The Office of Student Diversity and Multicultural Affairs seeks to develop and implement programs and services that will increase the engagement of students in activities that promote and foster inclusion among students within the Fairfield community. </a:t>
            </a:r>
          </a:p>
          <a:p>
            <a:pPr lvl="1">
              <a:lnSpc>
                <a:spcPct val="90000"/>
              </a:lnSpc>
              <a:spcBef>
                <a:spcPct val="0"/>
              </a:spcBef>
            </a:pPr>
            <a:r>
              <a:rPr lang="en-US" altLang="en-US" sz="1600" smtClean="0"/>
              <a:t>Students will obtain a greater understanding and appreciation of diversity, inclusion and social justice. </a:t>
            </a:r>
          </a:p>
          <a:p>
            <a:pPr lvl="1">
              <a:lnSpc>
                <a:spcPct val="90000"/>
              </a:lnSpc>
              <a:spcBef>
                <a:spcPct val="0"/>
              </a:spcBef>
            </a:pPr>
            <a:r>
              <a:rPr lang="en-US" altLang="en-US" sz="1600" smtClean="0"/>
              <a:t>Participate in affinity student organization and  students sponsor cultural programs and activities</a:t>
            </a:r>
          </a:p>
          <a:p>
            <a:pPr>
              <a:lnSpc>
                <a:spcPct val="90000"/>
              </a:lnSpc>
              <a:spcBef>
                <a:spcPct val="0"/>
              </a:spcBef>
            </a:pPr>
            <a:r>
              <a:rPr lang="en-US" altLang="en-US" sz="2000" smtClean="0"/>
              <a:t>Intrinsic to our mission, individuality and diversity are honored and embraced at Fairfield</a:t>
            </a:r>
          </a:p>
          <a:p>
            <a:pPr>
              <a:lnSpc>
                <a:spcPct val="90000"/>
              </a:lnSpc>
              <a:spcBef>
                <a:spcPct val="0"/>
              </a:spcBef>
            </a:pPr>
            <a:r>
              <a:rPr lang="en-US" altLang="en-US" sz="2000" smtClean="0"/>
              <a:t>Programs such as Academic Immersion, </a:t>
            </a:r>
            <a:r>
              <a:rPr lang="en-US" altLang="en-US" sz="2000" i="1" smtClean="0"/>
              <a:t>Cura Personalis</a:t>
            </a:r>
            <a:r>
              <a:rPr lang="en-US" altLang="en-US" sz="2000" smtClean="0"/>
              <a:t>, Safe Space Training, Multicultural Retreat, and the Multicultural Curriculum Program are in place to support students in their journey through college </a:t>
            </a:r>
          </a:p>
          <a:p>
            <a:pPr>
              <a:lnSpc>
                <a:spcPct val="90000"/>
              </a:lnSpc>
              <a:spcBef>
                <a:spcPct val="0"/>
              </a:spcBef>
            </a:pPr>
            <a:r>
              <a:rPr lang="en-US" altLang="en-US" sz="2000" smtClean="0"/>
              <a:t>Office works closely with members of the faculty and Project Excel, a Trio program that helps first-generation college students and students of color.  </a:t>
            </a:r>
          </a:p>
          <a:p>
            <a:pPr>
              <a:lnSpc>
                <a:spcPct val="90000"/>
              </a:lnSpc>
              <a:spcBef>
                <a:spcPct val="0"/>
              </a:spcBef>
            </a:pPr>
            <a:endParaRPr lang="en-US" altLang="en-US" sz="2000" smtClean="0"/>
          </a:p>
          <a:p>
            <a:pPr>
              <a:spcBef>
                <a:spcPct val="0"/>
              </a:spcBef>
            </a:pPr>
            <a:endParaRPr lang="en-US" altLang="en-US" smtClean="0"/>
          </a:p>
        </p:txBody>
      </p:sp>
      <p:sp>
        <p:nvSpPr>
          <p:cNvPr id="1638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FA23C74-DEAB-4072-8C4E-04F08390C460}" type="slidenum">
              <a:rPr lang="en-US" altLang="en-US" sz="1200"/>
              <a:pPr/>
              <a:t>13</a:t>
            </a:fld>
            <a:endParaRPr lang="en-US" altLang="en-US" sz="1200"/>
          </a:p>
        </p:txBody>
      </p:sp>
    </p:spTree>
    <p:extLst>
      <p:ext uri="{BB962C8B-B14F-4D97-AF65-F5344CB8AC3E}">
        <p14:creationId xmlns:p14="http://schemas.microsoft.com/office/powerpoint/2010/main" val="181256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76404"/>
            <a:ext cx="8077200" cy="1470025"/>
          </a:xfrm>
        </p:spPr>
        <p:txBody>
          <a:bodyPr/>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09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EB130F1-7EBA-434D-8AA9-64ACF5D45669}" type="datetimeFigureOut">
              <a:rPr lang="en-US" smtClean="0"/>
              <a:t>7/13/20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4E01F5-2250-4068-B2D0-4A2706D97B11}" type="slidenum">
              <a:rPr lang="en-US" smtClean="0"/>
              <a:t>‹#›</a:t>
            </a:fld>
            <a:endParaRPr lang="en-US"/>
          </a:p>
        </p:txBody>
      </p:sp>
    </p:spTree>
    <p:extLst>
      <p:ext uri="{BB962C8B-B14F-4D97-AF65-F5344CB8AC3E}">
        <p14:creationId xmlns:p14="http://schemas.microsoft.com/office/powerpoint/2010/main" val="314124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a:cs typeface="Aria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EB130F1-7EBA-434D-8AA9-64ACF5D45669}" type="datetimeFigureOut">
              <a:rPr lang="en-US" smtClean="0"/>
              <a:t>7/13/20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4E01F5-2250-4068-B2D0-4A2706D97B11}" type="slidenum">
              <a:rPr lang="en-US" smtClean="0"/>
              <a:t>‹#›</a:t>
            </a:fld>
            <a:endParaRPr lang="en-US"/>
          </a:p>
        </p:txBody>
      </p:sp>
    </p:spTree>
    <p:extLst>
      <p:ext uri="{BB962C8B-B14F-4D97-AF65-F5344CB8AC3E}">
        <p14:creationId xmlns:p14="http://schemas.microsoft.com/office/powerpoint/2010/main" val="392920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EB130F1-7EBA-434D-8AA9-64ACF5D45669}" type="datetimeFigureOut">
              <a:rPr lang="en-US" smtClean="0"/>
              <a:t>7/13/20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4E01F5-2250-4068-B2D0-4A2706D97B11}" type="slidenum">
              <a:rPr lang="en-US" smtClean="0"/>
              <a:t>‹#›</a:t>
            </a:fld>
            <a:endParaRPr lang="en-US"/>
          </a:p>
        </p:txBody>
      </p:sp>
    </p:spTree>
    <p:extLst>
      <p:ext uri="{BB962C8B-B14F-4D97-AF65-F5344CB8AC3E}">
        <p14:creationId xmlns:p14="http://schemas.microsoft.com/office/powerpoint/2010/main" val="409811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EB130F1-7EBA-434D-8AA9-64ACF5D45669}" type="datetimeFigureOut">
              <a:rPr lang="en-US" smtClean="0"/>
              <a:t>7/13/20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E4E01F5-2250-4068-B2D0-4A2706D97B11}" type="slidenum">
              <a:rPr lang="en-US" smtClean="0"/>
              <a:t>‹#›</a:t>
            </a:fld>
            <a:endParaRPr lang="en-US"/>
          </a:p>
        </p:txBody>
      </p:sp>
    </p:spTree>
    <p:extLst>
      <p:ext uri="{BB962C8B-B14F-4D97-AF65-F5344CB8AC3E}">
        <p14:creationId xmlns:p14="http://schemas.microsoft.com/office/powerpoint/2010/main" val="216907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a:cs typeface="Arial"/>
              </a:defRPr>
            </a:lvl1p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1EB130F1-7EBA-434D-8AA9-64ACF5D45669}" type="datetimeFigureOut">
              <a:rPr lang="en-US" smtClean="0"/>
              <a:t>7/13/20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E4E01F5-2250-4068-B2D0-4A2706D97B11}" type="slidenum">
              <a:rPr lang="en-US" smtClean="0"/>
              <a:t>‹#›</a:t>
            </a:fld>
            <a:endParaRPr lang="en-US"/>
          </a:p>
        </p:txBody>
      </p:sp>
    </p:spTree>
    <p:extLst>
      <p:ext uri="{BB962C8B-B14F-4D97-AF65-F5344CB8AC3E}">
        <p14:creationId xmlns:p14="http://schemas.microsoft.com/office/powerpoint/2010/main" val="295008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EB130F1-7EBA-434D-8AA9-64ACF5D45669}" type="datetimeFigureOut">
              <a:rPr lang="en-US" smtClean="0"/>
              <a:t>7/13/20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E4E01F5-2250-4068-B2D0-4A2706D97B11}" type="slidenum">
              <a:rPr lang="en-US" smtClean="0"/>
              <a:t>‹#›</a:t>
            </a:fld>
            <a:endParaRPr lang="en-US"/>
          </a:p>
        </p:txBody>
      </p:sp>
    </p:spTree>
    <p:extLst>
      <p:ext uri="{BB962C8B-B14F-4D97-AF65-F5344CB8AC3E}">
        <p14:creationId xmlns:p14="http://schemas.microsoft.com/office/powerpoint/2010/main" val="17188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fld id="{1EB130F1-7EBA-434D-8AA9-64ACF5D45669}" type="datetimeFigureOut">
              <a:rPr lang="en-US" smtClean="0"/>
              <a:t>7/13/20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E4E01F5-2250-4068-B2D0-4A2706D97B11}" type="slidenum">
              <a:rPr lang="en-US" smtClean="0"/>
              <a:t>‹#›</a:t>
            </a:fld>
            <a:endParaRPr lang="en-US"/>
          </a:p>
        </p:txBody>
      </p:sp>
    </p:spTree>
    <p:extLst>
      <p:ext uri="{BB962C8B-B14F-4D97-AF65-F5344CB8AC3E}">
        <p14:creationId xmlns:p14="http://schemas.microsoft.com/office/powerpoint/2010/main" val="288932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charset="0"/>
                <a:ea typeface="ＭＳ Ｐゴシック" charset="0"/>
                <a:cs typeface="ＭＳ Ｐゴシック" charset="0"/>
              </a:defRPr>
            </a:lvl1pPr>
          </a:lstStyle>
          <a:p>
            <a:fld id="{1EB130F1-7EBA-434D-8AA9-64ACF5D45669}" type="datetimeFigureOut">
              <a:rPr lang="en-US" smtClean="0"/>
              <a:t>7/13/20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Arial" charset="0"/>
                <a:ea typeface="ＭＳ Ｐゴシック" charset="0"/>
                <a:cs typeface="ＭＳ Ｐゴシック" charset="0"/>
              </a:defRPr>
            </a:lvl1pPr>
          </a:lstStyle>
          <a:p>
            <a:endParaRPr lang="en-US"/>
          </a:p>
        </p:txBody>
      </p:sp>
      <p:sp>
        <p:nvSpPr>
          <p:cNvPr id="6" name="Slide Number Placeholder 5"/>
          <p:cNvSpPr>
            <a:spLocks noGrp="1"/>
          </p:cNvSpPr>
          <p:nvPr>
            <p:ph type="sldNum" sz="quarter" idx="4"/>
          </p:nvPr>
        </p:nvSpPr>
        <p:spPr>
          <a:xfrm>
            <a:off x="6248400" y="6356354"/>
            <a:ext cx="990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E4E01F5-2250-4068-B2D0-4A2706D97B11}" type="slidenum">
              <a:rPr lang="en-US" smtClean="0"/>
              <a:t>‹#›</a:t>
            </a:fld>
            <a:endParaRPr lang="en-US"/>
          </a:p>
        </p:txBody>
      </p:sp>
    </p:spTree>
    <p:extLst>
      <p:ext uri="{BB962C8B-B14F-4D97-AF65-F5344CB8AC3E}">
        <p14:creationId xmlns:p14="http://schemas.microsoft.com/office/powerpoint/2010/main" val="2546911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xmlns:p14="http://schemas.microsoft.com/office/powerpoint/2010/main" id="1" dur="indefinite" restart="never" nodeType="tmRoot"/>
      </p:par>
    </p:tnLst>
  </p:timing>
  <p:txStyles>
    <p:titleStyle>
      <a:lvl1pPr algn="l" defTabSz="457189" rtl="0" eaLnBrk="1" fontAlgn="base" hangingPunct="1">
        <a:spcBef>
          <a:spcPct val="0"/>
        </a:spcBef>
        <a:spcAft>
          <a:spcPct val="0"/>
        </a:spcAft>
        <a:defRPr sz="4000" b="1" kern="1200">
          <a:solidFill>
            <a:schemeClr val="tx1"/>
          </a:solidFill>
          <a:latin typeface="Calibri"/>
          <a:ea typeface="ＭＳ Ｐゴシック" charset="0"/>
          <a:cs typeface="Calibri"/>
        </a:defRPr>
      </a:lvl1pPr>
      <a:lvl2pPr algn="l" defTabSz="457189" rtl="0" eaLnBrk="1" fontAlgn="base" hangingPunct="1">
        <a:spcBef>
          <a:spcPct val="0"/>
        </a:spcBef>
        <a:spcAft>
          <a:spcPct val="0"/>
        </a:spcAft>
        <a:defRPr sz="4000" b="1">
          <a:solidFill>
            <a:schemeClr val="tx1"/>
          </a:solidFill>
          <a:latin typeface="Calibri" charset="0"/>
          <a:ea typeface="ＭＳ Ｐゴシック" charset="0"/>
          <a:cs typeface="Calibri" pitchFamily="34" charset="0"/>
        </a:defRPr>
      </a:lvl2pPr>
      <a:lvl3pPr algn="l" defTabSz="457189" rtl="0" eaLnBrk="1" fontAlgn="base" hangingPunct="1">
        <a:spcBef>
          <a:spcPct val="0"/>
        </a:spcBef>
        <a:spcAft>
          <a:spcPct val="0"/>
        </a:spcAft>
        <a:defRPr sz="4000" b="1">
          <a:solidFill>
            <a:schemeClr val="tx1"/>
          </a:solidFill>
          <a:latin typeface="Calibri" charset="0"/>
          <a:ea typeface="ＭＳ Ｐゴシック" charset="0"/>
          <a:cs typeface="Calibri" pitchFamily="34" charset="0"/>
        </a:defRPr>
      </a:lvl3pPr>
      <a:lvl4pPr algn="l" defTabSz="457189" rtl="0" eaLnBrk="1" fontAlgn="base" hangingPunct="1">
        <a:spcBef>
          <a:spcPct val="0"/>
        </a:spcBef>
        <a:spcAft>
          <a:spcPct val="0"/>
        </a:spcAft>
        <a:defRPr sz="4000" b="1">
          <a:solidFill>
            <a:schemeClr val="tx1"/>
          </a:solidFill>
          <a:latin typeface="Calibri" charset="0"/>
          <a:ea typeface="ＭＳ Ｐゴシック" charset="0"/>
          <a:cs typeface="Calibri" pitchFamily="34" charset="0"/>
        </a:defRPr>
      </a:lvl4pPr>
      <a:lvl5pPr algn="l" defTabSz="457189" rtl="0" eaLnBrk="1" fontAlgn="base" hangingPunct="1">
        <a:spcBef>
          <a:spcPct val="0"/>
        </a:spcBef>
        <a:spcAft>
          <a:spcPct val="0"/>
        </a:spcAft>
        <a:defRPr sz="4000" b="1">
          <a:solidFill>
            <a:schemeClr val="tx1"/>
          </a:solidFill>
          <a:latin typeface="Calibri" charset="0"/>
          <a:ea typeface="ＭＳ Ｐゴシック" charset="0"/>
          <a:cs typeface="Calibri" pitchFamily="34" charset="0"/>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91" indent="-342891" algn="l" defTabSz="457189" rtl="0" eaLnBrk="1" fontAlgn="base" hangingPunct="1">
        <a:spcBef>
          <a:spcPct val="20000"/>
        </a:spcBef>
        <a:spcAft>
          <a:spcPct val="0"/>
        </a:spcAft>
        <a:buClr>
          <a:srgbClr val="FF0000"/>
        </a:buClr>
        <a:buFont typeface="Arial" panose="020B0604020202020204" pitchFamily="34" charset="0"/>
        <a:buChar char="•"/>
        <a:defRPr sz="3200" kern="1200">
          <a:solidFill>
            <a:schemeClr val="tx1"/>
          </a:solidFill>
          <a:latin typeface="Calibri"/>
          <a:ea typeface="ＭＳ Ｐゴシック" charset="0"/>
          <a:cs typeface="Calibri"/>
        </a:defRPr>
      </a:lvl1pPr>
      <a:lvl2pPr marL="742932" indent="-285744" algn="l" defTabSz="457189" rtl="0" eaLnBrk="1" fontAlgn="base" hangingPunct="1">
        <a:spcBef>
          <a:spcPct val="20000"/>
        </a:spcBef>
        <a:spcAft>
          <a:spcPct val="0"/>
        </a:spcAft>
        <a:buClr>
          <a:srgbClr val="A6A6A6"/>
        </a:buClr>
        <a:buFont typeface="Arial" panose="020B0604020202020204" pitchFamily="34" charset="0"/>
        <a:buChar char="–"/>
        <a:defRPr sz="2800" kern="1200">
          <a:solidFill>
            <a:schemeClr val="tx1"/>
          </a:solidFill>
          <a:latin typeface="Calibri"/>
          <a:ea typeface="ＭＳ Ｐゴシック" charset="0"/>
          <a:cs typeface="Calibri"/>
        </a:defRPr>
      </a:lvl2pPr>
      <a:lvl3pPr marL="1142971" indent="-228594" algn="l" defTabSz="457189" rtl="0" eaLnBrk="1" fontAlgn="base" hangingPunct="1">
        <a:spcBef>
          <a:spcPct val="20000"/>
        </a:spcBef>
        <a:spcAft>
          <a:spcPct val="0"/>
        </a:spcAft>
        <a:buClr>
          <a:srgbClr val="A6A6A6"/>
        </a:buClr>
        <a:buFont typeface="Arial" panose="020B0604020202020204" pitchFamily="34" charset="0"/>
        <a:buChar char="•"/>
        <a:defRPr sz="2400" kern="1200">
          <a:solidFill>
            <a:schemeClr val="tx1"/>
          </a:solidFill>
          <a:latin typeface="Calibri"/>
          <a:ea typeface="ＭＳ Ｐゴシック" charset="0"/>
          <a:cs typeface="Calibri"/>
        </a:defRPr>
      </a:lvl3pPr>
      <a:lvl4pPr marL="1600160" indent="-228594" algn="l" defTabSz="457189" rtl="0" eaLnBrk="1" fontAlgn="base" hangingPunct="1">
        <a:spcBef>
          <a:spcPct val="20000"/>
        </a:spcBef>
        <a:spcAft>
          <a:spcPct val="0"/>
        </a:spcAft>
        <a:buClr>
          <a:srgbClr val="A6A6A6"/>
        </a:buClr>
        <a:buFont typeface="Arial" panose="020B0604020202020204" pitchFamily="34" charset="0"/>
        <a:buChar char="–"/>
        <a:defRPr sz="2000" kern="1200">
          <a:solidFill>
            <a:schemeClr val="tx1"/>
          </a:solidFill>
          <a:latin typeface="Calibri"/>
          <a:ea typeface="ＭＳ Ｐゴシック" charset="0"/>
          <a:cs typeface="Calibri"/>
        </a:defRPr>
      </a:lvl4pPr>
      <a:lvl5pPr marL="2057349" indent="-228594" algn="l" defTabSz="457189" rtl="0" eaLnBrk="1" fontAlgn="base" hangingPunct="1">
        <a:spcBef>
          <a:spcPct val="20000"/>
        </a:spcBef>
        <a:spcAft>
          <a:spcPct val="0"/>
        </a:spcAft>
        <a:buClr>
          <a:srgbClr val="A6A6A6"/>
        </a:buClr>
        <a:buFont typeface="Arial" panose="020B0604020202020204" pitchFamily="34" charset="0"/>
        <a:buChar char="»"/>
        <a:defRPr sz="2000" kern="1200">
          <a:solidFill>
            <a:schemeClr val="tx1"/>
          </a:solidFill>
          <a:latin typeface="Calibri"/>
          <a:ea typeface="ＭＳ Ｐゴシック" charset="0"/>
          <a:cs typeface="Calibri"/>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hyperlink" Target="mailto:ITSHelpDesk@Fairfield.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Outside the Classroom:</a:t>
            </a:r>
            <a:br>
              <a:rPr lang="en-US" dirty="0" smtClean="0"/>
            </a:br>
            <a:r>
              <a:rPr lang="en-US" dirty="0" smtClean="0"/>
              <a:t>General Resources</a:t>
            </a:r>
            <a:endParaRPr lang="en-US" dirty="0"/>
          </a:p>
        </p:txBody>
      </p:sp>
      <p:sp>
        <p:nvSpPr>
          <p:cNvPr id="3" name="Subtitle 2"/>
          <p:cNvSpPr>
            <a:spLocks noGrp="1"/>
          </p:cNvSpPr>
          <p:nvPr>
            <p:ph type="subTitle" idx="1"/>
          </p:nvPr>
        </p:nvSpPr>
        <p:spPr/>
        <p:txBody>
          <a:bodyPr/>
          <a:lstStyle/>
          <a:p>
            <a:r>
              <a:rPr lang="en-US" dirty="0"/>
              <a:t>June Orientation</a:t>
            </a:r>
          </a:p>
          <a:p>
            <a:r>
              <a:rPr lang="en-US" dirty="0" smtClean="0"/>
              <a:t>2020</a:t>
            </a:r>
            <a:endParaRPr lang="en-US" dirty="0"/>
          </a:p>
        </p:txBody>
      </p:sp>
    </p:spTree>
    <p:extLst>
      <p:ext uri="{BB962C8B-B14F-4D97-AF65-F5344CB8AC3E}">
        <p14:creationId xmlns:p14="http://schemas.microsoft.com/office/powerpoint/2010/main" val="190668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r"/>
            <a:r>
              <a:rPr lang="en-US" altLang="en-US" dirty="0">
                <a:latin typeface="Calibri" panose="020F0502020204030204" pitchFamily="34" charset="0"/>
                <a:cs typeface="Arial" panose="020B0604020202020204" pitchFamily="34" charset="0"/>
              </a:rPr>
              <a:t>First Year Experience (FYE) Seminar</a:t>
            </a:r>
          </a:p>
        </p:txBody>
      </p:sp>
      <p:sp>
        <p:nvSpPr>
          <p:cNvPr id="3" name="Content Placeholder 2"/>
          <p:cNvSpPr>
            <a:spLocks noGrp="1"/>
          </p:cNvSpPr>
          <p:nvPr>
            <p:ph idx="1"/>
          </p:nvPr>
        </p:nvSpPr>
        <p:spPr/>
        <p:txBody>
          <a:bodyPr numCol="1">
            <a:normAutofit/>
          </a:bodyPr>
          <a:lstStyle/>
          <a:p>
            <a:pPr>
              <a:lnSpc>
                <a:spcPct val="80000"/>
              </a:lnSpc>
            </a:pPr>
            <a:endParaRPr lang="en-US" dirty="0"/>
          </a:p>
          <a:p>
            <a:pPr>
              <a:defRPr/>
            </a:pPr>
            <a:endParaRPr lang="en-US" dirty="0">
              <a:ea typeface="ＭＳ Ｐゴシック" charset="0"/>
            </a:endParaRPr>
          </a:p>
          <a:p>
            <a:pPr>
              <a:defRPr/>
            </a:pPr>
            <a:endParaRPr lang="en-US" dirty="0">
              <a:ea typeface="ＭＳ Ｐゴシック" charset="0"/>
            </a:endParaRPr>
          </a:p>
          <a:p>
            <a:pPr marL="0" indent="0">
              <a:buNone/>
              <a:defRPr/>
            </a:pPr>
            <a:endParaRPr lang="en-US" dirty="0">
              <a:ea typeface="ＭＳ Ｐゴシック" charset="0"/>
            </a:endParaRPr>
          </a:p>
        </p:txBody>
      </p:sp>
      <p:sp>
        <p:nvSpPr>
          <p:cNvPr id="2" name="Slide Number Placeholder 1"/>
          <p:cNvSpPr>
            <a:spLocks noGrp="1"/>
          </p:cNvSpPr>
          <p:nvPr>
            <p:ph type="sldNum" sz="quarter" idx="12"/>
          </p:nvPr>
        </p:nvSpPr>
        <p:spPr/>
        <p:txBody>
          <a:bodyPr/>
          <a:lstStyle/>
          <a:p>
            <a:pPr>
              <a:defRPr/>
            </a:pPr>
            <a:fld id="{12151DE7-85CD-46C4-A1D6-032754D5B3A6}" type="slidenum">
              <a:rPr lang="en-US" altLang="en-US" smtClean="0"/>
              <a:pPr>
                <a:defRPr/>
              </a:pPr>
              <a:t>10</a:t>
            </a:fld>
            <a:endParaRPr lang="en-US" altLang="en-US"/>
          </a:p>
        </p:txBody>
      </p:sp>
      <p:sp>
        <p:nvSpPr>
          <p:cNvPr id="4" name="Rectangle 3"/>
          <p:cNvSpPr txBox="1">
            <a:spLocks noChangeArrowheads="1"/>
          </p:cNvSpPr>
          <p:nvPr/>
        </p:nvSpPr>
        <p:spPr bwMode="auto">
          <a:xfrm>
            <a:off x="228600" y="1447800"/>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FF0000"/>
              </a:buClr>
              <a:buFont typeface="Arial" panose="020B0604020202020204" pitchFamily="34" charset="0"/>
              <a:buChar char="•"/>
              <a:defRPr sz="3200" kern="1200">
                <a:solidFill>
                  <a:schemeClr val="tx1"/>
                </a:solidFill>
                <a:latin typeface="Calibri"/>
                <a:ea typeface="MS PGothic" panose="020B0600070205080204" pitchFamily="34" charset="-128"/>
                <a:cs typeface="Calibri"/>
              </a:defRPr>
            </a:lvl1pPr>
            <a:lvl2pPr marL="742950" indent="-285750" algn="l" defTabSz="457200" rtl="0" eaLnBrk="0" fontAlgn="base" hangingPunct="0">
              <a:spcBef>
                <a:spcPct val="20000"/>
              </a:spcBef>
              <a:spcAft>
                <a:spcPct val="0"/>
              </a:spcAft>
              <a:buClr>
                <a:srgbClr val="A6A6A6"/>
              </a:buClr>
              <a:buFont typeface="Arial" panose="020B0604020202020204" pitchFamily="34" charset="0"/>
              <a:buChar char="–"/>
              <a:defRPr sz="2800" kern="1200">
                <a:solidFill>
                  <a:schemeClr val="tx1"/>
                </a:solidFill>
                <a:latin typeface="Calibri"/>
                <a:ea typeface="MS PGothic" panose="020B0600070205080204" pitchFamily="34" charset="-128"/>
                <a:cs typeface="Calibri"/>
              </a:defRPr>
            </a:lvl2pPr>
            <a:lvl3pPr marL="1143000" indent="-228600" algn="l" defTabSz="457200" rtl="0" eaLnBrk="0" fontAlgn="base" hangingPunct="0">
              <a:spcBef>
                <a:spcPct val="20000"/>
              </a:spcBef>
              <a:spcAft>
                <a:spcPct val="0"/>
              </a:spcAft>
              <a:buClr>
                <a:srgbClr val="A6A6A6"/>
              </a:buClr>
              <a:buFont typeface="Arial" panose="020B0604020202020204" pitchFamily="34" charset="0"/>
              <a:buChar char="•"/>
              <a:defRPr sz="2400" kern="1200">
                <a:solidFill>
                  <a:schemeClr val="tx1"/>
                </a:solidFill>
                <a:latin typeface="Calibri"/>
                <a:ea typeface="MS PGothic" panose="020B0600070205080204" pitchFamily="34" charset="-128"/>
                <a:cs typeface="Calibri"/>
              </a:defRPr>
            </a:lvl3pPr>
            <a:lvl4pPr marL="1600200" indent="-228600" algn="l" defTabSz="457200" rtl="0" eaLnBrk="0" fontAlgn="base" hangingPunct="0">
              <a:spcBef>
                <a:spcPct val="20000"/>
              </a:spcBef>
              <a:spcAft>
                <a:spcPct val="0"/>
              </a:spcAft>
              <a:buClr>
                <a:srgbClr val="A6A6A6"/>
              </a:buClr>
              <a:buFont typeface="Arial" panose="020B0604020202020204" pitchFamily="34" charset="0"/>
              <a:buChar char="–"/>
              <a:defRPr sz="2000" kern="1200">
                <a:solidFill>
                  <a:schemeClr val="tx1"/>
                </a:solidFill>
                <a:latin typeface="Calibri"/>
                <a:ea typeface="MS PGothic" panose="020B0600070205080204" pitchFamily="34" charset="-128"/>
                <a:cs typeface="Calibri"/>
              </a:defRPr>
            </a:lvl4pPr>
            <a:lvl5pPr marL="2057400" indent="-228600" algn="l" defTabSz="457200" rtl="0" eaLnBrk="0" fontAlgn="base" hangingPunct="0">
              <a:spcBef>
                <a:spcPct val="20000"/>
              </a:spcBef>
              <a:spcAft>
                <a:spcPct val="0"/>
              </a:spcAft>
              <a:buClr>
                <a:srgbClr val="A6A6A6"/>
              </a:buClr>
              <a:buFont typeface="Arial" panose="020B0604020202020204" pitchFamily="34" charset="0"/>
              <a:buChar char="»"/>
              <a:defRPr sz="2000" kern="1200">
                <a:solidFill>
                  <a:schemeClr val="tx1"/>
                </a:solidFill>
                <a:latin typeface="Calibri"/>
                <a:ea typeface="MS PGothic" panose="020B0600070205080204"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000" dirty="0"/>
              <a:t>Each student is assigned to a FYE Group with a New Student Leader (NSL) and a Community Associate (Staff/Faculty).  </a:t>
            </a:r>
          </a:p>
          <a:p>
            <a:pPr marL="0" indent="0">
              <a:lnSpc>
                <a:spcPct val="90000"/>
              </a:lnSpc>
              <a:buNone/>
            </a:pPr>
            <a:endParaRPr lang="en-US" sz="2000" dirty="0"/>
          </a:p>
          <a:p>
            <a:pPr>
              <a:lnSpc>
                <a:spcPct val="90000"/>
              </a:lnSpc>
            </a:pPr>
            <a:r>
              <a:rPr lang="en-US" sz="2000" dirty="0"/>
              <a:t>Together, the NSL and CA co-facilitate a weekly seminar over the </a:t>
            </a:r>
            <a:r>
              <a:rPr lang="en-US" sz="2000" dirty="0" smtClean="0"/>
              <a:t>fall semester</a:t>
            </a:r>
            <a:endParaRPr lang="en-US" sz="2000" dirty="0"/>
          </a:p>
          <a:p>
            <a:pPr marL="0" indent="0">
              <a:lnSpc>
                <a:spcPct val="90000"/>
              </a:lnSpc>
              <a:buNone/>
            </a:pPr>
            <a:endParaRPr lang="en-US" sz="2000" dirty="0"/>
          </a:p>
          <a:p>
            <a:pPr>
              <a:lnSpc>
                <a:spcPct val="90000"/>
              </a:lnSpc>
            </a:pPr>
            <a:r>
              <a:rPr lang="en-US" sz="2000" dirty="0"/>
              <a:t>FYE </a:t>
            </a:r>
            <a:r>
              <a:rPr lang="en-US" sz="2000" dirty="0" smtClean="0"/>
              <a:t>curriculum </a:t>
            </a:r>
            <a:r>
              <a:rPr lang="en-US" sz="2000" dirty="0"/>
              <a:t>intentionally created to help students navigate the transition process, with seminar topics including: </a:t>
            </a:r>
            <a:r>
              <a:rPr lang="en-US" sz="2000" dirty="0" smtClean="0"/>
              <a:t>navigating </a:t>
            </a:r>
            <a:r>
              <a:rPr lang="en-US" sz="2000" dirty="0"/>
              <a:t>the academic, social and emotional transition, </a:t>
            </a:r>
            <a:r>
              <a:rPr lang="en-US" sz="2000" dirty="0" smtClean="0"/>
              <a:t>academic </a:t>
            </a:r>
            <a:r>
              <a:rPr lang="en-US" sz="2000" dirty="0"/>
              <a:t>a</a:t>
            </a:r>
            <a:r>
              <a:rPr lang="en-US" sz="2000" dirty="0" smtClean="0"/>
              <a:t>dvising</a:t>
            </a:r>
            <a:r>
              <a:rPr lang="en-US" sz="2000" dirty="0"/>
              <a:t>, the </a:t>
            </a:r>
            <a:r>
              <a:rPr lang="en-US" sz="2000" dirty="0" smtClean="0"/>
              <a:t>course </a:t>
            </a:r>
            <a:r>
              <a:rPr lang="en-US" sz="2000" dirty="0"/>
              <a:t>r</a:t>
            </a:r>
            <a:r>
              <a:rPr lang="en-US" sz="2000" dirty="0" smtClean="0"/>
              <a:t>egistration </a:t>
            </a:r>
            <a:r>
              <a:rPr lang="en-US" sz="2000" dirty="0"/>
              <a:t>p</a:t>
            </a:r>
            <a:r>
              <a:rPr lang="en-US" sz="2000" dirty="0" smtClean="0"/>
              <a:t>rocess</a:t>
            </a:r>
            <a:r>
              <a:rPr lang="en-US" sz="2000" dirty="0"/>
              <a:t>, </a:t>
            </a:r>
            <a:r>
              <a:rPr lang="en-US" sz="2000" dirty="0" smtClean="0"/>
              <a:t>goal </a:t>
            </a:r>
            <a:r>
              <a:rPr lang="en-US" sz="2000" dirty="0"/>
              <a:t>s</a:t>
            </a:r>
            <a:r>
              <a:rPr lang="en-US" sz="2000" dirty="0" smtClean="0"/>
              <a:t>etting</a:t>
            </a:r>
            <a:r>
              <a:rPr lang="en-US" sz="2000" dirty="0"/>
              <a:t>, </a:t>
            </a:r>
            <a:r>
              <a:rPr lang="en-US" sz="2000" dirty="0" smtClean="0"/>
              <a:t>leadership </a:t>
            </a:r>
            <a:r>
              <a:rPr lang="en-US" sz="2000" dirty="0"/>
              <a:t>d</a:t>
            </a:r>
            <a:r>
              <a:rPr lang="en-US" sz="2000" dirty="0" smtClean="0"/>
              <a:t>evelopment</a:t>
            </a:r>
            <a:r>
              <a:rPr lang="en-US" sz="2000" dirty="0"/>
              <a:t>, etc. </a:t>
            </a:r>
          </a:p>
          <a:p>
            <a:pPr>
              <a:lnSpc>
                <a:spcPct val="90000"/>
              </a:lnSpc>
            </a:pPr>
            <a:endParaRPr lang="en-US" sz="2000" dirty="0"/>
          </a:p>
          <a:p>
            <a:pPr>
              <a:lnSpc>
                <a:spcPct val="90000"/>
              </a:lnSpc>
            </a:pPr>
            <a:r>
              <a:rPr lang="en-US" sz="2000" dirty="0"/>
              <a:t>In addition, each </a:t>
            </a:r>
            <a:r>
              <a:rPr lang="en-US" sz="2000" dirty="0" smtClean="0"/>
              <a:t>first-year </a:t>
            </a:r>
            <a:r>
              <a:rPr lang="en-US" sz="2000" dirty="0"/>
              <a:t>student attends FYE events throughout the semester aimed at helping students connect with others students and resources at the University, and inspiring them to explore important topics/issues facing the world </a:t>
            </a:r>
            <a:r>
              <a:rPr lang="en-US" sz="2000" dirty="0" smtClean="0"/>
              <a:t>today  </a:t>
            </a:r>
            <a:endParaRPr lang="en-US" sz="2000" dirty="0"/>
          </a:p>
        </p:txBody>
      </p:sp>
    </p:spTree>
    <p:extLst>
      <p:ext uri="{BB962C8B-B14F-4D97-AF65-F5344CB8AC3E}">
        <p14:creationId xmlns:p14="http://schemas.microsoft.com/office/powerpoint/2010/main" val="2411542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4774" y="-14591"/>
            <a:ext cx="8229600" cy="1143000"/>
          </a:xfrm>
        </p:spPr>
        <p:txBody>
          <a:bodyPr/>
          <a:lstStyle/>
          <a:p>
            <a:pPr algn="r"/>
            <a:r>
              <a:rPr lang="en-US" altLang="en-US" dirty="0">
                <a:latin typeface="Calibri" panose="020F0502020204030204" pitchFamily="34" charset="0"/>
                <a:cs typeface="Arial" panose="020B0604020202020204" pitchFamily="34" charset="0"/>
              </a:rPr>
              <a:t>Student Engagement</a:t>
            </a:r>
          </a:p>
        </p:txBody>
      </p:sp>
      <p:sp>
        <p:nvSpPr>
          <p:cNvPr id="2" name="Content Placeholder 1"/>
          <p:cNvSpPr>
            <a:spLocks noGrp="1"/>
          </p:cNvSpPr>
          <p:nvPr>
            <p:ph sz="half" idx="1"/>
          </p:nvPr>
        </p:nvSpPr>
        <p:spPr>
          <a:xfrm>
            <a:off x="457200" y="762000"/>
            <a:ext cx="4038600" cy="5364163"/>
          </a:xfrm>
        </p:spPr>
        <p:txBody>
          <a:bodyPr numCol="1"/>
          <a:lstStyle/>
          <a:p>
            <a:pPr marL="0" indent="0">
              <a:lnSpc>
                <a:spcPct val="80000"/>
              </a:lnSpc>
              <a:buNone/>
            </a:pPr>
            <a:endParaRPr lang="en-US" sz="1800" dirty="0"/>
          </a:p>
          <a:p>
            <a:pPr marL="0" indent="0" algn="ctr">
              <a:lnSpc>
                <a:spcPct val="80000"/>
              </a:lnSpc>
              <a:buNone/>
            </a:pPr>
            <a:r>
              <a:rPr lang="en-US" sz="1600" b="1" i="1" dirty="0"/>
              <a:t>Undergraduate Student Life, Graduate Student Life &amp; International Student Life</a:t>
            </a:r>
          </a:p>
          <a:p>
            <a:pPr marL="0" indent="0">
              <a:lnSpc>
                <a:spcPct val="80000"/>
              </a:lnSpc>
              <a:buNone/>
            </a:pPr>
            <a:endParaRPr lang="en-US" sz="1800" dirty="0"/>
          </a:p>
          <a:p>
            <a:pPr>
              <a:lnSpc>
                <a:spcPct val="80000"/>
              </a:lnSpc>
            </a:pPr>
            <a:r>
              <a:rPr lang="en-US" sz="1800" dirty="0"/>
              <a:t>New Student Experience</a:t>
            </a:r>
          </a:p>
          <a:p>
            <a:pPr lvl="1">
              <a:lnSpc>
                <a:spcPct val="80000"/>
              </a:lnSpc>
            </a:pPr>
            <a:r>
              <a:rPr lang="en-US" sz="1400" dirty="0"/>
              <a:t>Orientation &amp; Fall Welcome</a:t>
            </a:r>
          </a:p>
          <a:p>
            <a:pPr lvl="1">
              <a:lnSpc>
                <a:spcPct val="80000"/>
              </a:lnSpc>
            </a:pPr>
            <a:r>
              <a:rPr lang="en-US" sz="1400" dirty="0"/>
              <a:t>First Year Experience &amp; Transfer Student Experience</a:t>
            </a:r>
          </a:p>
          <a:p>
            <a:pPr lvl="1">
              <a:lnSpc>
                <a:spcPct val="80000"/>
              </a:lnSpc>
            </a:pPr>
            <a:r>
              <a:rPr lang="en-US" sz="1400" dirty="0"/>
              <a:t>New Student Leader</a:t>
            </a:r>
          </a:p>
          <a:p>
            <a:pPr lvl="1">
              <a:lnSpc>
                <a:spcPct val="80000"/>
              </a:lnSpc>
            </a:pPr>
            <a:r>
              <a:rPr lang="en-US" sz="1400" dirty="0"/>
              <a:t>Parent/Guardian Webinars</a:t>
            </a:r>
          </a:p>
          <a:p>
            <a:pPr>
              <a:lnSpc>
                <a:spcPct val="80000"/>
              </a:lnSpc>
            </a:pPr>
            <a:endParaRPr lang="en-US" sz="1800" dirty="0"/>
          </a:p>
          <a:p>
            <a:pPr>
              <a:lnSpc>
                <a:spcPct val="80000"/>
              </a:lnSpc>
            </a:pPr>
            <a:r>
              <a:rPr lang="en-US" sz="1800" dirty="0"/>
              <a:t>Campus Community Events</a:t>
            </a:r>
          </a:p>
          <a:p>
            <a:pPr lvl="1">
              <a:lnSpc>
                <a:spcPct val="80000"/>
              </a:lnSpc>
            </a:pPr>
            <a:r>
              <a:rPr lang="en-US" sz="1400" dirty="0"/>
              <a:t>Welcome Week</a:t>
            </a:r>
          </a:p>
          <a:p>
            <a:pPr lvl="1">
              <a:lnSpc>
                <a:spcPct val="80000"/>
              </a:lnSpc>
            </a:pPr>
            <a:r>
              <a:rPr lang="en-US" sz="1400" dirty="0"/>
              <a:t>Alumni </a:t>
            </a:r>
            <a:r>
              <a:rPr lang="en-US" sz="1400" dirty="0" smtClean="0"/>
              <a:t>&amp; Family </a:t>
            </a:r>
            <a:r>
              <a:rPr lang="en-US" sz="1400" dirty="0"/>
              <a:t>Weekend</a:t>
            </a:r>
          </a:p>
          <a:p>
            <a:pPr lvl="1">
              <a:lnSpc>
                <a:spcPct val="80000"/>
              </a:lnSpc>
            </a:pPr>
            <a:r>
              <a:rPr lang="en-US" sz="1400" dirty="0"/>
              <a:t>Concert (FUSA)</a:t>
            </a:r>
          </a:p>
          <a:p>
            <a:pPr lvl="1">
              <a:lnSpc>
                <a:spcPct val="80000"/>
              </a:lnSpc>
            </a:pPr>
            <a:r>
              <a:rPr lang="en-US" sz="1400" dirty="0"/>
              <a:t>Activities Fairs</a:t>
            </a:r>
          </a:p>
          <a:p>
            <a:pPr lvl="1">
              <a:lnSpc>
                <a:spcPct val="80000"/>
              </a:lnSpc>
            </a:pPr>
            <a:r>
              <a:rPr lang="en-US" sz="1400" dirty="0"/>
              <a:t>Clam Jam </a:t>
            </a:r>
          </a:p>
          <a:p>
            <a:pPr lvl="1">
              <a:lnSpc>
                <a:spcPct val="80000"/>
              </a:lnSpc>
            </a:pPr>
            <a:r>
              <a:rPr lang="en-US" sz="1400" dirty="0"/>
              <a:t>Presidential Ball (FUSA)</a:t>
            </a:r>
          </a:p>
          <a:p>
            <a:pPr marL="457200" lvl="1" indent="0">
              <a:lnSpc>
                <a:spcPct val="80000"/>
              </a:lnSpc>
              <a:buNone/>
            </a:pPr>
            <a:endParaRPr lang="en-US" sz="1400" dirty="0"/>
          </a:p>
          <a:p>
            <a:pPr>
              <a:lnSpc>
                <a:spcPct val="80000"/>
              </a:lnSpc>
            </a:pPr>
            <a:r>
              <a:rPr lang="en-US" sz="1800" dirty="0"/>
              <a:t>Leadership &amp; Civic Engagement</a:t>
            </a:r>
          </a:p>
          <a:p>
            <a:pPr lvl="1">
              <a:lnSpc>
                <a:spcPct val="80000"/>
              </a:lnSpc>
            </a:pPr>
            <a:r>
              <a:rPr lang="en-US" sz="1400" dirty="0"/>
              <a:t>Voter education</a:t>
            </a:r>
          </a:p>
          <a:p>
            <a:pPr lvl="1">
              <a:lnSpc>
                <a:spcPct val="80000"/>
              </a:lnSpc>
            </a:pPr>
            <a:r>
              <a:rPr lang="en-US" sz="1400" dirty="0"/>
              <a:t>Across the Aisle Series</a:t>
            </a:r>
          </a:p>
          <a:p>
            <a:pPr lvl="1">
              <a:lnSpc>
                <a:spcPct val="80000"/>
              </a:lnSpc>
            </a:pPr>
            <a:r>
              <a:rPr lang="en-US" sz="1400" dirty="0"/>
              <a:t>Leadership development initiatives</a:t>
            </a:r>
          </a:p>
          <a:p>
            <a:pPr>
              <a:lnSpc>
                <a:spcPct val="80000"/>
              </a:lnSpc>
            </a:pPr>
            <a:endParaRPr lang="en-US" sz="2000" dirty="0"/>
          </a:p>
        </p:txBody>
      </p:sp>
      <p:sp>
        <p:nvSpPr>
          <p:cNvPr id="4" name="Content Placeholder 3">
            <a:extLst>
              <a:ext uri="{FF2B5EF4-FFF2-40B4-BE49-F238E27FC236}">
                <a16:creationId xmlns="" xmlns:a16="http://schemas.microsoft.com/office/drawing/2014/main" id="{495C9276-1ED9-4449-82F6-D2352FE7FFC5}"/>
              </a:ext>
            </a:extLst>
          </p:cNvPr>
          <p:cNvSpPr>
            <a:spLocks noGrp="1"/>
          </p:cNvSpPr>
          <p:nvPr>
            <p:ph sz="half" idx="2"/>
          </p:nvPr>
        </p:nvSpPr>
        <p:spPr>
          <a:xfrm>
            <a:off x="4648200" y="838199"/>
            <a:ext cx="4038600" cy="5211763"/>
          </a:xfrm>
        </p:spPr>
        <p:txBody>
          <a:bodyPr/>
          <a:lstStyle/>
          <a:p>
            <a:pPr marL="0" indent="0">
              <a:lnSpc>
                <a:spcPct val="80000"/>
              </a:lnSpc>
              <a:buNone/>
            </a:pPr>
            <a:endParaRPr lang="en-US" sz="1800" dirty="0"/>
          </a:p>
          <a:p>
            <a:pPr>
              <a:lnSpc>
                <a:spcPct val="80000"/>
              </a:lnSpc>
            </a:pPr>
            <a:r>
              <a:rPr lang="en-US" sz="1800" dirty="0"/>
              <a:t>Fairfield University Student Association (FUSA)</a:t>
            </a:r>
          </a:p>
          <a:p>
            <a:pPr lvl="1">
              <a:lnSpc>
                <a:spcPct val="80000"/>
              </a:lnSpc>
            </a:pPr>
            <a:r>
              <a:rPr lang="en-US" sz="1400" dirty="0"/>
              <a:t>Student government </a:t>
            </a:r>
          </a:p>
          <a:p>
            <a:pPr lvl="1">
              <a:lnSpc>
                <a:spcPct val="80000"/>
              </a:lnSpc>
            </a:pPr>
            <a:r>
              <a:rPr lang="en-US" sz="1400" dirty="0"/>
              <a:t>Diversity &amp; Inclusion</a:t>
            </a:r>
          </a:p>
          <a:p>
            <a:pPr lvl="1">
              <a:lnSpc>
                <a:spcPct val="80000"/>
              </a:lnSpc>
            </a:pPr>
            <a:r>
              <a:rPr lang="en-US" sz="1400" dirty="0"/>
              <a:t>Clubs &amp; Organizations</a:t>
            </a:r>
          </a:p>
          <a:p>
            <a:pPr lvl="1">
              <a:lnSpc>
                <a:spcPct val="80000"/>
              </a:lnSpc>
            </a:pPr>
            <a:r>
              <a:rPr lang="en-US" sz="1400" dirty="0"/>
              <a:t>Programming</a:t>
            </a:r>
            <a:endParaRPr lang="en-US" sz="1000" dirty="0"/>
          </a:p>
          <a:p>
            <a:pPr marL="457200" lvl="1" indent="0">
              <a:lnSpc>
                <a:spcPct val="80000"/>
              </a:lnSpc>
              <a:buNone/>
            </a:pPr>
            <a:endParaRPr lang="en-US" sz="1400" dirty="0"/>
          </a:p>
          <a:p>
            <a:pPr>
              <a:lnSpc>
                <a:spcPct val="80000"/>
              </a:lnSpc>
            </a:pPr>
            <a:r>
              <a:rPr lang="en-US" sz="1800" dirty="0"/>
              <a:t>F@N – Fairfield @ Night</a:t>
            </a:r>
          </a:p>
          <a:p>
            <a:pPr lvl="1">
              <a:lnSpc>
                <a:spcPct val="80000"/>
              </a:lnSpc>
            </a:pPr>
            <a:r>
              <a:rPr lang="en-US" sz="1400" dirty="0"/>
              <a:t>Late night and weekend events (in-person and online)</a:t>
            </a:r>
          </a:p>
          <a:p>
            <a:pPr marL="457200" lvl="1" indent="0">
              <a:lnSpc>
                <a:spcPct val="80000"/>
              </a:lnSpc>
              <a:buNone/>
            </a:pPr>
            <a:endParaRPr lang="en-US" sz="1400" dirty="0"/>
          </a:p>
          <a:p>
            <a:pPr marL="457200" lvl="1" indent="0" algn="ctr">
              <a:lnSpc>
                <a:spcPct val="80000"/>
              </a:lnSpc>
              <a:buNone/>
            </a:pPr>
            <a:endParaRPr lang="en-US" sz="1600" b="1" i="1" dirty="0"/>
          </a:p>
          <a:p>
            <a:pPr marL="457200" lvl="1" indent="0" algn="ctr">
              <a:lnSpc>
                <a:spcPct val="80000"/>
              </a:lnSpc>
              <a:buNone/>
            </a:pPr>
            <a:r>
              <a:rPr lang="en-US" sz="1600" b="1" i="1" dirty="0"/>
              <a:t>Stay Connected</a:t>
            </a:r>
          </a:p>
          <a:p>
            <a:pPr marL="457200" lvl="1" indent="0">
              <a:lnSpc>
                <a:spcPct val="80000"/>
              </a:lnSpc>
              <a:buNone/>
            </a:pPr>
            <a:endParaRPr lang="en-US" sz="1400" dirty="0"/>
          </a:p>
          <a:p>
            <a:pPr>
              <a:lnSpc>
                <a:spcPct val="80000"/>
              </a:lnSpc>
            </a:pPr>
            <a:r>
              <a:rPr lang="en-US" sz="1800" dirty="0" err="1"/>
              <a:t>Life@Fairfield</a:t>
            </a:r>
            <a:endParaRPr lang="en-US" sz="1800" dirty="0"/>
          </a:p>
          <a:p>
            <a:pPr lvl="1">
              <a:lnSpc>
                <a:spcPct val="80000"/>
              </a:lnSpc>
            </a:pPr>
            <a:r>
              <a:rPr lang="en-US" sz="1400" dirty="0"/>
              <a:t>One-stop-shop of all things engagement</a:t>
            </a:r>
          </a:p>
          <a:p>
            <a:pPr lvl="1">
              <a:lnSpc>
                <a:spcPct val="80000"/>
              </a:lnSpc>
            </a:pPr>
            <a:endParaRPr lang="en-US" sz="1400" dirty="0"/>
          </a:p>
          <a:p>
            <a:pPr>
              <a:lnSpc>
                <a:spcPct val="80000"/>
              </a:lnSpc>
            </a:pPr>
            <a:r>
              <a:rPr lang="en-US" sz="1800" dirty="0"/>
              <a:t>#</a:t>
            </a:r>
            <a:r>
              <a:rPr lang="en-US" sz="1800" dirty="0" err="1"/>
              <a:t>TheWeekender</a:t>
            </a:r>
            <a:endParaRPr lang="en-US" sz="1800" dirty="0"/>
          </a:p>
          <a:p>
            <a:pPr lvl="1">
              <a:lnSpc>
                <a:spcPct val="80000"/>
              </a:lnSpc>
            </a:pPr>
            <a:r>
              <a:rPr lang="en-US" sz="1400" dirty="0"/>
              <a:t>To learn about what’s happening from the next week</a:t>
            </a:r>
          </a:p>
          <a:p>
            <a:pPr marL="457200" lvl="1" indent="0">
              <a:lnSpc>
                <a:spcPct val="80000"/>
              </a:lnSpc>
              <a:buNone/>
            </a:pPr>
            <a:endParaRPr lang="en-US" sz="1400" dirty="0"/>
          </a:p>
          <a:p>
            <a:pPr lvl="1">
              <a:lnSpc>
                <a:spcPct val="80000"/>
              </a:lnSpc>
            </a:pPr>
            <a:endParaRPr lang="en-US" sz="1400" dirty="0"/>
          </a:p>
          <a:p>
            <a:pPr lvl="1">
              <a:lnSpc>
                <a:spcPct val="80000"/>
              </a:lnSpc>
            </a:pPr>
            <a:endParaRPr lang="en-US" sz="1400" dirty="0"/>
          </a:p>
          <a:p>
            <a:endParaRPr lang="en-US" dirty="0"/>
          </a:p>
        </p:txBody>
      </p:sp>
      <p:sp>
        <p:nvSpPr>
          <p:cNvPr id="3" name="Slide Number Placeholder 2"/>
          <p:cNvSpPr>
            <a:spLocks noGrp="1"/>
          </p:cNvSpPr>
          <p:nvPr>
            <p:ph type="sldNum" sz="quarter" idx="12"/>
          </p:nvPr>
        </p:nvSpPr>
        <p:spPr/>
        <p:txBody>
          <a:bodyPr/>
          <a:lstStyle/>
          <a:p>
            <a:pPr>
              <a:defRPr/>
            </a:pPr>
            <a:fld id="{12151DE7-85CD-46C4-A1D6-032754D5B3A6}" type="slidenum">
              <a:rPr lang="en-US" altLang="en-US" smtClean="0"/>
              <a:pPr>
                <a:defRPr/>
              </a:pPr>
              <a:t>11</a:t>
            </a:fld>
            <a:endParaRPr lang="en-US" altLang="en-US"/>
          </a:p>
        </p:txBody>
      </p:sp>
    </p:spTree>
    <p:extLst>
      <p:ext uri="{BB962C8B-B14F-4D97-AF65-F5344CB8AC3E}">
        <p14:creationId xmlns:p14="http://schemas.microsoft.com/office/powerpoint/2010/main" val="352821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274638"/>
            <a:ext cx="8686800" cy="1143000"/>
          </a:xfrm>
        </p:spPr>
        <p:txBody>
          <a:bodyPr/>
          <a:lstStyle/>
          <a:p>
            <a:r>
              <a:rPr lang="en-US" altLang="en-US" smtClean="0">
                <a:latin typeface="Calibri" panose="020F0502020204030204" pitchFamily="34" charset="0"/>
                <a:cs typeface="Arial" panose="020B0604020202020204" pitchFamily="34" charset="0"/>
              </a:rPr>
              <a:t>Student Diversity &amp; Multicultural Affairs</a:t>
            </a:r>
          </a:p>
        </p:txBody>
      </p:sp>
      <p:sp>
        <p:nvSpPr>
          <p:cNvPr id="4099" name="Content Placeholder 2">
            <a:extLst>
              <a:ext uri="{FF2B5EF4-FFF2-40B4-BE49-F238E27FC236}">
                <a16:creationId xmlns="" xmlns:a16="http://schemas.microsoft.com/office/drawing/2014/main" id="{B736D75B-88D0-4E4E-A233-3A7A22049825}"/>
              </a:ext>
            </a:extLst>
          </p:cNvPr>
          <p:cNvSpPr>
            <a:spLocks noGrp="1"/>
          </p:cNvSpPr>
          <p:nvPr>
            <p:ph idx="1"/>
          </p:nvPr>
        </p:nvSpPr>
        <p:spPr/>
        <p:txBody>
          <a:bodyPr/>
          <a:lstStyle/>
          <a:p>
            <a:pPr>
              <a:lnSpc>
                <a:spcPct val="90000"/>
              </a:lnSpc>
              <a:defRPr/>
            </a:pPr>
            <a:r>
              <a:rPr lang="en-US" sz="2800" dirty="0"/>
              <a:t>Diversity and Inclusive Excellence Statement</a:t>
            </a:r>
          </a:p>
          <a:p>
            <a:pPr lvl="1">
              <a:lnSpc>
                <a:spcPct val="90000"/>
              </a:lnSpc>
              <a:defRPr/>
            </a:pPr>
            <a:r>
              <a:rPr lang="en-US" sz="2400" b="1" dirty="0"/>
              <a:t>Inclusive Excellence</a:t>
            </a:r>
          </a:p>
          <a:p>
            <a:pPr lvl="1">
              <a:lnSpc>
                <a:spcPct val="90000"/>
              </a:lnSpc>
              <a:defRPr/>
            </a:pPr>
            <a:r>
              <a:rPr lang="en-US" sz="2400" b="1" dirty="0"/>
              <a:t>A Diverse</a:t>
            </a:r>
            <a:r>
              <a:rPr lang="en-US" sz="2400" dirty="0"/>
              <a:t> </a:t>
            </a:r>
            <a:r>
              <a:rPr lang="en-US" sz="2400" b="1" dirty="0"/>
              <a:t>Community</a:t>
            </a:r>
          </a:p>
          <a:p>
            <a:pPr lvl="1">
              <a:lnSpc>
                <a:spcPct val="90000"/>
              </a:lnSpc>
              <a:defRPr/>
            </a:pPr>
            <a:r>
              <a:rPr lang="en-US" sz="2400" b="1" dirty="0"/>
              <a:t>Global Engagement</a:t>
            </a:r>
          </a:p>
          <a:p>
            <a:pPr lvl="1">
              <a:lnSpc>
                <a:spcPct val="90000"/>
              </a:lnSpc>
              <a:defRPr/>
            </a:pPr>
            <a:r>
              <a:rPr lang="en-US" sz="2400" b="1" dirty="0"/>
              <a:t>Radical Hospitality</a:t>
            </a:r>
          </a:p>
          <a:p>
            <a:pPr marL="457200" lvl="1" indent="0">
              <a:lnSpc>
                <a:spcPct val="90000"/>
              </a:lnSpc>
              <a:buFont typeface="Arial" panose="020B0604020202020204" pitchFamily="34" charset="0"/>
              <a:buNone/>
              <a:defRPr/>
            </a:pPr>
            <a:endParaRPr lang="en-US" sz="2400" dirty="0"/>
          </a:p>
          <a:p>
            <a:pPr>
              <a:lnSpc>
                <a:spcPct val="90000"/>
              </a:lnSpc>
              <a:defRPr/>
            </a:pPr>
            <a:r>
              <a:rPr lang="en-US" sz="2800" dirty="0"/>
              <a:t>We promote and foster Diversity, Equity, and Inclusion among students within the Fairfield community through engagement. </a:t>
            </a:r>
          </a:p>
          <a:p>
            <a:pPr marL="0" indent="0">
              <a:lnSpc>
                <a:spcPct val="90000"/>
              </a:lnSpc>
              <a:buFont typeface="Arial" panose="020B0604020202020204" pitchFamily="34" charset="0"/>
              <a:buNone/>
              <a:defRPr/>
            </a:pPr>
            <a:endParaRPr lang="en-US" sz="2000" dirty="0"/>
          </a:p>
        </p:txBody>
      </p:sp>
    </p:spTree>
    <p:extLst>
      <p:ext uri="{BB962C8B-B14F-4D97-AF65-F5344CB8AC3E}">
        <p14:creationId xmlns:p14="http://schemas.microsoft.com/office/powerpoint/2010/main" val="3086047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274638"/>
            <a:ext cx="8686800" cy="1143000"/>
          </a:xfrm>
        </p:spPr>
        <p:txBody>
          <a:bodyPr/>
          <a:lstStyle/>
          <a:p>
            <a:r>
              <a:rPr lang="en-US" altLang="en-US" smtClean="0">
                <a:latin typeface="Calibri" panose="020F0502020204030204" pitchFamily="34" charset="0"/>
                <a:cs typeface="Arial" panose="020B0604020202020204" pitchFamily="34" charset="0"/>
              </a:rPr>
              <a:t>Student Diversity &amp; Multicultural Affairs</a:t>
            </a:r>
          </a:p>
        </p:txBody>
      </p:sp>
      <p:sp>
        <p:nvSpPr>
          <p:cNvPr id="4099" name="Content Placeholder 2">
            <a:extLst>
              <a:ext uri="{FF2B5EF4-FFF2-40B4-BE49-F238E27FC236}">
                <a16:creationId xmlns="" xmlns:a16="http://schemas.microsoft.com/office/drawing/2014/main" id="{B736D75B-88D0-4E4E-A233-3A7A22049825}"/>
              </a:ext>
            </a:extLst>
          </p:cNvPr>
          <p:cNvSpPr>
            <a:spLocks noGrp="1"/>
          </p:cNvSpPr>
          <p:nvPr>
            <p:ph idx="1"/>
          </p:nvPr>
        </p:nvSpPr>
        <p:spPr>
          <a:xfrm>
            <a:off x="457200" y="1417638"/>
            <a:ext cx="8229600" cy="4525962"/>
          </a:xfrm>
        </p:spPr>
        <p:txBody>
          <a:bodyPr/>
          <a:lstStyle/>
          <a:p>
            <a:pPr marL="0" indent="0">
              <a:lnSpc>
                <a:spcPct val="90000"/>
              </a:lnSpc>
              <a:buFont typeface="Arial" panose="020B0604020202020204" pitchFamily="34" charset="0"/>
              <a:buNone/>
              <a:defRPr/>
            </a:pPr>
            <a:r>
              <a:rPr lang="en-US" sz="2400" dirty="0"/>
              <a:t>Office Programs and Initiatives</a:t>
            </a:r>
          </a:p>
          <a:p>
            <a:pPr>
              <a:lnSpc>
                <a:spcPct val="90000"/>
              </a:lnSpc>
              <a:defRPr/>
            </a:pPr>
            <a:r>
              <a:rPr lang="en-US" sz="2400" dirty="0"/>
              <a:t>Academic </a:t>
            </a:r>
            <a:r>
              <a:rPr lang="en-US" sz="2400" dirty="0" smtClean="0"/>
              <a:t>Immersion </a:t>
            </a:r>
            <a:endParaRPr lang="en-US" sz="2400" dirty="0"/>
          </a:p>
          <a:p>
            <a:pPr>
              <a:lnSpc>
                <a:spcPct val="90000"/>
              </a:lnSpc>
              <a:defRPr/>
            </a:pPr>
            <a:r>
              <a:rPr lang="en-US" sz="2400" i="1" dirty="0" err="1"/>
              <a:t>Cura</a:t>
            </a:r>
            <a:r>
              <a:rPr lang="en-US" sz="2400" i="1" dirty="0"/>
              <a:t> </a:t>
            </a:r>
            <a:r>
              <a:rPr lang="en-US" sz="2400" i="1" dirty="0" err="1" smtClean="0"/>
              <a:t>Personalis</a:t>
            </a:r>
            <a:r>
              <a:rPr lang="en-US" sz="2400" dirty="0" smtClean="0"/>
              <a:t> </a:t>
            </a:r>
            <a:endParaRPr lang="en-US" sz="2400" dirty="0"/>
          </a:p>
          <a:p>
            <a:pPr>
              <a:lnSpc>
                <a:spcPct val="90000"/>
              </a:lnSpc>
              <a:defRPr/>
            </a:pPr>
            <a:r>
              <a:rPr lang="en-US" sz="2400" dirty="0"/>
              <a:t>Safe Space Training</a:t>
            </a:r>
          </a:p>
          <a:p>
            <a:pPr>
              <a:lnSpc>
                <a:spcPct val="90000"/>
              </a:lnSpc>
              <a:defRPr/>
            </a:pPr>
            <a:r>
              <a:rPr lang="en-US" sz="2400" dirty="0"/>
              <a:t>Multicultural Retreat</a:t>
            </a:r>
          </a:p>
          <a:p>
            <a:pPr>
              <a:lnSpc>
                <a:spcPct val="90000"/>
              </a:lnSpc>
              <a:defRPr/>
            </a:pPr>
            <a:r>
              <a:rPr lang="en-US" sz="2400" dirty="0"/>
              <a:t>Fairfield United</a:t>
            </a:r>
          </a:p>
          <a:p>
            <a:pPr>
              <a:lnSpc>
                <a:spcPct val="90000"/>
              </a:lnSpc>
              <a:defRPr/>
            </a:pPr>
            <a:r>
              <a:rPr lang="en-US" sz="2400" dirty="0"/>
              <a:t>Men of Color</a:t>
            </a:r>
          </a:p>
          <a:p>
            <a:pPr>
              <a:lnSpc>
                <a:spcPct val="90000"/>
              </a:lnSpc>
              <a:defRPr/>
            </a:pPr>
            <a:r>
              <a:rPr lang="en-US" sz="2400" dirty="0"/>
              <a:t>Women of Color</a:t>
            </a:r>
          </a:p>
          <a:p>
            <a:pPr>
              <a:lnSpc>
                <a:spcPct val="90000"/>
              </a:lnSpc>
              <a:defRPr/>
            </a:pPr>
            <a:r>
              <a:rPr lang="en-US" sz="2400" dirty="0"/>
              <a:t>Office works closely with members of the faculty and Project Excel, a Trio program that helps first-generation college students and students of color.  </a:t>
            </a:r>
          </a:p>
          <a:p>
            <a:pPr>
              <a:lnSpc>
                <a:spcPct val="90000"/>
              </a:lnSpc>
              <a:defRPr/>
            </a:pPr>
            <a:r>
              <a:rPr lang="en-US" sz="2400" dirty="0"/>
              <a:t>Student Emergency Support Services (Homeless, Hunger)</a:t>
            </a:r>
          </a:p>
          <a:p>
            <a:pPr marL="0" indent="0">
              <a:lnSpc>
                <a:spcPct val="90000"/>
              </a:lnSpc>
              <a:buFont typeface="Arial" panose="020B0604020202020204" pitchFamily="34" charset="0"/>
              <a:buNone/>
              <a:defRPr/>
            </a:pPr>
            <a:endParaRPr lang="en-US" sz="2000" dirty="0"/>
          </a:p>
        </p:txBody>
      </p:sp>
    </p:spTree>
    <p:extLst>
      <p:ext uri="{BB962C8B-B14F-4D97-AF65-F5344CB8AC3E}">
        <p14:creationId xmlns:p14="http://schemas.microsoft.com/office/powerpoint/2010/main" val="1537717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22275" y="228600"/>
            <a:ext cx="8229600" cy="1143000"/>
          </a:xfrm>
        </p:spPr>
        <p:txBody>
          <a:bodyPr/>
          <a:lstStyle/>
          <a:p>
            <a:r>
              <a:rPr lang="en-US" altLang="en-US" dirty="0" smtClean="0">
                <a:latin typeface="Calibri" panose="020F0502020204030204" pitchFamily="34" charset="0"/>
                <a:cs typeface="Arial" panose="020B0604020202020204" pitchFamily="34" charset="0"/>
              </a:rPr>
              <a:t>Department of Recreation (</a:t>
            </a:r>
            <a:r>
              <a:rPr lang="en-US" altLang="en-US" dirty="0" err="1" smtClean="0">
                <a:latin typeface="Calibri" panose="020F0502020204030204" pitchFamily="34" charset="0"/>
                <a:cs typeface="Arial" panose="020B0604020202020204" pitchFamily="34" charset="0"/>
              </a:rPr>
              <a:t>RecPlex</a:t>
            </a:r>
            <a:r>
              <a:rPr lang="en-US" altLang="en-US" dirty="0" smtClean="0">
                <a:latin typeface="Calibri" panose="020F0502020204030204" pitchFamily="34" charset="0"/>
                <a:cs typeface="Arial" panose="020B0604020202020204" pitchFamily="34" charset="0"/>
              </a:rPr>
              <a:t>)</a:t>
            </a:r>
          </a:p>
        </p:txBody>
      </p:sp>
      <p:sp>
        <p:nvSpPr>
          <p:cNvPr id="3075" name="Content Placeholder 2"/>
          <p:cNvSpPr>
            <a:spLocks noGrp="1"/>
          </p:cNvSpPr>
          <p:nvPr>
            <p:ph idx="1"/>
          </p:nvPr>
        </p:nvSpPr>
        <p:spPr>
          <a:xfrm>
            <a:off x="422275" y="1143000"/>
            <a:ext cx="8229600" cy="5791200"/>
          </a:xfrm>
        </p:spPr>
        <p:txBody>
          <a:bodyPr/>
          <a:lstStyle/>
          <a:p>
            <a:r>
              <a:rPr lang="en-US" altLang="en-US" sz="2800">
                <a:latin typeface="Calibri" panose="020F0502020204030204" pitchFamily="34" charset="0"/>
                <a:cs typeface="Calibri" panose="020F0502020204030204" pitchFamily="34" charset="0"/>
              </a:rPr>
              <a:t>Recreation Facility:</a:t>
            </a:r>
          </a:p>
          <a:p>
            <a:pPr lvl="1"/>
            <a:r>
              <a:rPr lang="en-US" altLang="en-US" smtClean="0">
                <a:latin typeface="Calibri" panose="020F0502020204030204" pitchFamily="34" charset="0"/>
                <a:cs typeface="Calibri" panose="020F0502020204030204" pitchFamily="34" charset="0"/>
              </a:rPr>
              <a:t>Cardio, Strength, Pool (8-Lanes), Studio Spaces, Racquetball, Indoor Track, Fieldhouse)</a:t>
            </a:r>
          </a:p>
          <a:p>
            <a:pPr lvl="1"/>
            <a:r>
              <a:rPr lang="en-US" altLang="en-US" smtClean="0">
                <a:latin typeface="Calibri" panose="020F0502020204030204" pitchFamily="34" charset="0"/>
                <a:cs typeface="Calibri" panose="020F0502020204030204" pitchFamily="34" charset="0"/>
              </a:rPr>
              <a:t>E-Gaming Lab (*New 2020) </a:t>
            </a:r>
          </a:p>
          <a:p>
            <a:r>
              <a:rPr lang="en-US" altLang="en-US" sz="2800">
                <a:latin typeface="Calibri" panose="020F0502020204030204" pitchFamily="34" charset="0"/>
                <a:cs typeface="Calibri" panose="020F0502020204030204" pitchFamily="34" charset="0"/>
              </a:rPr>
              <a:t>Recreation Programs:</a:t>
            </a:r>
          </a:p>
          <a:p>
            <a:pPr lvl="1"/>
            <a:r>
              <a:rPr lang="en-US" altLang="en-US" smtClean="0">
                <a:latin typeface="Calibri" panose="020F0502020204030204" pitchFamily="34" charset="0"/>
                <a:cs typeface="Calibri" panose="020F0502020204030204" pitchFamily="34" charset="0"/>
              </a:rPr>
              <a:t>Competitive Sports (Intramurals and Club Sports)</a:t>
            </a:r>
          </a:p>
          <a:p>
            <a:pPr lvl="1"/>
            <a:r>
              <a:rPr lang="en-US" altLang="en-US" smtClean="0">
                <a:latin typeface="Calibri" panose="020F0502020204030204" pitchFamily="34" charset="0"/>
                <a:cs typeface="Calibri" panose="020F0502020204030204" pitchFamily="34" charset="0"/>
              </a:rPr>
              <a:t>Fitness &amp; Group Exercise (Yoga, Zumba, Spinning)</a:t>
            </a:r>
          </a:p>
          <a:p>
            <a:r>
              <a:rPr lang="en-US" altLang="en-US" sz="2800">
                <a:latin typeface="Calibri" panose="020F0502020204030204" pitchFamily="34" charset="0"/>
                <a:cs typeface="Calibri" panose="020F0502020204030204" pitchFamily="34" charset="0"/>
              </a:rPr>
              <a:t>Recreation Services:</a:t>
            </a:r>
          </a:p>
          <a:p>
            <a:pPr lvl="1"/>
            <a:r>
              <a:rPr lang="en-US" altLang="en-US" smtClean="0">
                <a:latin typeface="Calibri" panose="020F0502020204030204" pitchFamily="34" charset="0"/>
                <a:cs typeface="Calibri" panose="020F0502020204030204" pitchFamily="34" charset="0"/>
              </a:rPr>
              <a:t>Equipment rentals (Basketballs, ropes, bands)</a:t>
            </a:r>
          </a:p>
          <a:p>
            <a:pPr lvl="1"/>
            <a:r>
              <a:rPr lang="en-US" altLang="en-US" smtClean="0">
                <a:latin typeface="Calibri" panose="020F0502020204030204" pitchFamily="34" charset="0"/>
                <a:cs typeface="Calibri" panose="020F0502020204030204" pitchFamily="34" charset="0"/>
              </a:rPr>
              <a:t>Employment (One of the largest on campus)</a:t>
            </a:r>
          </a:p>
          <a:p>
            <a:pPr lvl="1"/>
            <a:r>
              <a:rPr lang="en-US" altLang="en-US" smtClean="0">
                <a:latin typeface="Calibri" panose="020F0502020204030204" pitchFamily="34" charset="0"/>
                <a:cs typeface="Calibri" panose="020F0502020204030204" pitchFamily="34" charset="0"/>
              </a:rPr>
              <a:t>Body Composition Analysis</a:t>
            </a:r>
          </a:p>
        </p:txBody>
      </p:sp>
    </p:spTree>
    <p:extLst>
      <p:ext uri="{BB962C8B-B14F-4D97-AF65-F5344CB8AC3E}">
        <p14:creationId xmlns:p14="http://schemas.microsoft.com/office/powerpoint/2010/main" val="245717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555289-B982-B245-96FC-0FB575FB43EE}"/>
              </a:ext>
            </a:extLst>
          </p:cNvPr>
          <p:cNvSpPr>
            <a:spLocks noGrp="1"/>
          </p:cNvSpPr>
          <p:nvPr>
            <p:ph type="title"/>
          </p:nvPr>
        </p:nvSpPr>
        <p:spPr>
          <a:xfrm>
            <a:off x="304800" y="0"/>
            <a:ext cx="8229600" cy="1143000"/>
          </a:xfrm>
        </p:spPr>
        <p:txBody>
          <a:bodyPr/>
          <a:lstStyle/>
          <a:p>
            <a:r>
              <a:rPr lang="en-US" sz="3600" dirty="0" smtClean="0">
                <a:latin typeface="Times New Roman" panose="02020603050405020304" pitchFamily="18" charset="0"/>
                <a:cs typeface="Times New Roman" panose="02020603050405020304" pitchFamily="18" charset="0"/>
              </a:rPr>
              <a:t>Office of Residence Life &amp; Commuters</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E4A6A532-8B87-3C43-A40C-5E40D522A111}"/>
              </a:ext>
            </a:extLst>
          </p:cNvPr>
          <p:cNvSpPr>
            <a:spLocks noGrp="1"/>
          </p:cNvSpPr>
          <p:nvPr>
            <p:ph idx="1"/>
          </p:nvPr>
        </p:nvSpPr>
        <p:spPr>
          <a:xfrm>
            <a:off x="314036" y="914400"/>
            <a:ext cx="8534400" cy="5654677"/>
          </a:xfrm>
        </p:spPr>
        <p:txBody>
          <a:bodyPr/>
          <a:lstStyle/>
          <a:p>
            <a:pPr marL="0" indent="0">
              <a:buNone/>
            </a:pPr>
            <a:r>
              <a:rPr lang="en-US" sz="2400" b="1" i="1" dirty="0" smtClean="0">
                <a:latin typeface="Times New Roman" panose="02020603050405020304" pitchFamily="18" charset="0"/>
                <a:cs typeface="Times New Roman" panose="02020603050405020304" pitchFamily="18" charset="0"/>
              </a:rPr>
              <a:t>Transition, Sense of Belonging, &amp; Student Success</a:t>
            </a:r>
          </a:p>
          <a:p>
            <a:endParaRPr lang="en-US" sz="1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Residence Life Team</a:t>
            </a:r>
          </a:p>
          <a:p>
            <a:pPr lvl="1"/>
            <a:r>
              <a:rPr lang="en-US" sz="2000" dirty="0" smtClean="0">
                <a:latin typeface="Times New Roman" panose="02020603050405020304" pitchFamily="18" charset="0"/>
                <a:cs typeface="Times New Roman" panose="02020603050405020304" pitchFamily="18" charset="0"/>
              </a:rPr>
              <a:t>Area Coordinator &amp; Team of Resident Assistants (RA) &amp; Commuter Peer Assistants (CPA)</a:t>
            </a:r>
          </a:p>
          <a:p>
            <a:pPr lvl="1"/>
            <a:r>
              <a:rPr lang="en-US" sz="2000" dirty="0" smtClean="0">
                <a:latin typeface="Times New Roman" panose="02020603050405020304" pitchFamily="18" charset="0"/>
                <a:cs typeface="Times New Roman" panose="02020603050405020304" pitchFamily="18" charset="0"/>
              </a:rPr>
              <a:t>On-Call and Duty Rotation for Safety &amp; Support </a:t>
            </a:r>
          </a:p>
          <a:p>
            <a:pPr lvl="1"/>
            <a:endParaRPr lang="en-US" sz="20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Engagement Opportunities</a:t>
            </a:r>
          </a:p>
          <a:p>
            <a:pPr lvl="1"/>
            <a:r>
              <a:rPr lang="en-US" sz="2000" dirty="0" smtClean="0">
                <a:latin typeface="Times New Roman" panose="02020603050405020304" pitchFamily="18" charset="0"/>
                <a:cs typeface="Times New Roman" panose="02020603050405020304" pitchFamily="18" charset="0"/>
              </a:rPr>
              <a:t>Inter-Residential Housing Association (IRHA) &amp; Commuter Association</a:t>
            </a:r>
          </a:p>
          <a:p>
            <a:pPr lvl="1"/>
            <a:r>
              <a:rPr lang="en-US" sz="2000" dirty="0" smtClean="0">
                <a:latin typeface="Times New Roman" panose="02020603050405020304" pitchFamily="18" charset="0"/>
                <a:cs typeface="Times New Roman" panose="02020603050405020304" pitchFamily="18" charset="0"/>
              </a:rPr>
              <a:t>First-Year Living and Learning Communities (LLCs)</a:t>
            </a:r>
          </a:p>
          <a:p>
            <a:pPr lvl="1"/>
            <a:r>
              <a:rPr lang="en-US" sz="2000" dirty="0" smtClean="0">
                <a:latin typeface="Times New Roman" panose="02020603050405020304" pitchFamily="18" charset="0"/>
                <a:cs typeface="Times New Roman" panose="02020603050405020304" pitchFamily="18" charset="0"/>
              </a:rPr>
              <a:t>Sophomore Residential Colleges</a:t>
            </a:r>
          </a:p>
          <a:p>
            <a:pPr lvl="1"/>
            <a:r>
              <a:rPr lang="en-US" sz="2000" dirty="0" smtClean="0">
                <a:latin typeface="Times New Roman" panose="02020603050405020304" pitchFamily="18" charset="0"/>
                <a:cs typeface="Times New Roman" panose="02020603050405020304" pitchFamily="18" charset="0"/>
              </a:rPr>
              <a:t>Residence Life Programming from IRHA &amp; RAs</a:t>
            </a:r>
          </a:p>
          <a:p>
            <a:pPr lvl="1"/>
            <a:endParaRPr lang="en-US" sz="2000"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Living Together in Community</a:t>
            </a:r>
          </a:p>
          <a:p>
            <a:pPr lvl="1"/>
            <a:r>
              <a:rPr lang="en-US" sz="2000" dirty="0" smtClean="0">
                <a:latin typeface="Times New Roman" panose="02020603050405020304" pitchFamily="18" charset="0"/>
                <a:cs typeface="Times New Roman" panose="02020603050405020304" pitchFamily="18" charset="0"/>
              </a:rPr>
              <a:t>Shared Expectations &amp; Communication</a:t>
            </a:r>
          </a:p>
          <a:p>
            <a:pPr lvl="1"/>
            <a:r>
              <a:rPr lang="en-US" sz="2000" dirty="0" smtClean="0">
                <a:latin typeface="Times New Roman" panose="02020603050405020304" pitchFamily="18" charset="0"/>
                <a:cs typeface="Times New Roman" panose="02020603050405020304" pitchFamily="18" charset="0"/>
              </a:rPr>
              <a:t>Welcoming, Empathetic, Caring, and Respectful Individuals</a:t>
            </a:r>
          </a:p>
        </p:txBody>
      </p:sp>
    </p:spTree>
    <p:extLst>
      <p:ext uri="{BB962C8B-B14F-4D97-AF65-F5344CB8AC3E}">
        <p14:creationId xmlns:p14="http://schemas.microsoft.com/office/powerpoint/2010/main" val="17264001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05" y="141590"/>
            <a:ext cx="8229600" cy="1143000"/>
          </a:xfrm>
        </p:spPr>
        <p:txBody>
          <a:bodyPr/>
          <a:lstStyle/>
          <a:p>
            <a:r>
              <a:rPr lang="en-US" dirty="0" smtClean="0"/>
              <a:t>Panelist</a:t>
            </a:r>
            <a:endParaRPr lang="en-US" dirty="0"/>
          </a:p>
        </p:txBody>
      </p:sp>
      <p:sp>
        <p:nvSpPr>
          <p:cNvPr id="3" name="Content Placeholder 2"/>
          <p:cNvSpPr>
            <a:spLocks noGrp="1"/>
          </p:cNvSpPr>
          <p:nvPr>
            <p:ph idx="1"/>
          </p:nvPr>
        </p:nvSpPr>
        <p:spPr>
          <a:xfrm>
            <a:off x="433009" y="1430871"/>
            <a:ext cx="8229600" cy="4525963"/>
          </a:xfrm>
        </p:spPr>
        <p:txBody>
          <a:bodyPr/>
          <a:lstStyle/>
          <a:p>
            <a:r>
              <a:rPr lang="en-US" sz="2800" dirty="0" smtClean="0"/>
              <a:t>Will Johnson, PhD, dean of students (moderator)</a:t>
            </a:r>
          </a:p>
          <a:p>
            <a:r>
              <a:rPr lang="en-US" sz="2800" dirty="0" smtClean="0"/>
              <a:t>Jon Carroll, chief information officer</a:t>
            </a:r>
          </a:p>
          <a:p>
            <a:r>
              <a:rPr lang="en-US" sz="2800" dirty="0" smtClean="0"/>
              <a:t>Jim Fitzpatrick, assistant vice president, </a:t>
            </a:r>
          </a:p>
          <a:p>
            <a:r>
              <a:rPr lang="en-US" sz="2800" dirty="0" smtClean="0"/>
              <a:t>Kamala Kiem, associate dean and director, Student Engagement</a:t>
            </a:r>
          </a:p>
          <a:p>
            <a:r>
              <a:rPr lang="en-US" sz="2800" dirty="0" smtClean="0"/>
              <a:t>Pejay Lucky, director, Student Diversity and Multicultural Affairs</a:t>
            </a:r>
          </a:p>
          <a:p>
            <a:r>
              <a:rPr lang="en-US" sz="2800" dirty="0" smtClean="0"/>
              <a:t>Eli Olken-Dann, director, Recreation</a:t>
            </a:r>
          </a:p>
          <a:p>
            <a:r>
              <a:rPr lang="en-US" sz="2800" dirty="0" smtClean="0"/>
              <a:t>Meredith Smith, associate director, Residence Life</a:t>
            </a:r>
            <a:endParaRPr lang="en-US" sz="2800" dirty="0"/>
          </a:p>
        </p:txBody>
      </p:sp>
    </p:spTree>
    <p:extLst>
      <p:ext uri="{BB962C8B-B14F-4D97-AF65-F5344CB8AC3E}">
        <p14:creationId xmlns:p14="http://schemas.microsoft.com/office/powerpoint/2010/main" val="11433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 xmlns:a16="http://schemas.microsoft.com/office/drawing/2014/main" id="{D6134553-64C6-41BE-8688-9218AE9C9A8F}"/>
              </a:ext>
            </a:extLst>
          </p:cNvPr>
          <p:cNvSpPr>
            <a:spLocks noGrp="1"/>
          </p:cNvSpPr>
          <p:nvPr>
            <p:ph type="title"/>
          </p:nvPr>
        </p:nvSpPr>
        <p:spPr>
          <a:xfrm>
            <a:off x="971392" y="136525"/>
            <a:ext cx="7751984" cy="1143000"/>
          </a:xfrm>
        </p:spPr>
        <p:txBody>
          <a:bodyPr/>
          <a:lstStyle/>
          <a:p>
            <a:r>
              <a:rPr lang="en-US" altLang="en-US" sz="3600" dirty="0">
                <a:latin typeface="Arial" panose="020B0604020202020204" pitchFamily="34" charset="0"/>
                <a:cs typeface="Arial" panose="020B0604020202020204" pitchFamily="34" charset="0"/>
              </a:rPr>
              <a:t>Information Technology Services</a:t>
            </a:r>
          </a:p>
        </p:txBody>
      </p:sp>
      <p:sp>
        <p:nvSpPr>
          <p:cNvPr id="6147" name="Content Placeholder 2">
            <a:extLst>
              <a:ext uri="{FF2B5EF4-FFF2-40B4-BE49-F238E27FC236}">
                <a16:creationId xmlns="" xmlns:a16="http://schemas.microsoft.com/office/drawing/2014/main" id="{B0995853-F9CA-4415-AF24-E1AA4316B2A9}"/>
              </a:ext>
            </a:extLst>
          </p:cNvPr>
          <p:cNvSpPr>
            <a:spLocks noGrp="1"/>
          </p:cNvSpPr>
          <p:nvPr>
            <p:ph idx="1"/>
          </p:nvPr>
        </p:nvSpPr>
        <p:spPr>
          <a:xfrm>
            <a:off x="382524" y="1369973"/>
            <a:ext cx="6361176" cy="4906963"/>
          </a:xfrm>
        </p:spPr>
        <p:txBody>
          <a:bodyPr/>
          <a:lstStyle/>
          <a:p>
            <a:endParaRPr lang="en-US" altLang="en-US" sz="4000" dirty="0">
              <a:latin typeface="Calibri" panose="020F0502020204030204" pitchFamily="34" charset="0"/>
              <a:cs typeface="Calibri" panose="020F0502020204030204" pitchFamily="34" charset="0"/>
            </a:endParaRPr>
          </a:p>
          <a:p>
            <a:r>
              <a:rPr lang="en-US" altLang="en-US" sz="4000" dirty="0">
                <a:latin typeface="Calibri" panose="020F0502020204030204" pitchFamily="34" charset="0"/>
                <a:cs typeface="Calibri" panose="020F0502020204030204" pitchFamily="34" charset="0"/>
              </a:rPr>
              <a:t>Support</a:t>
            </a:r>
          </a:p>
          <a:p>
            <a:r>
              <a:rPr lang="en-US" altLang="en-US" sz="4000" dirty="0">
                <a:latin typeface="Calibri" panose="020F0502020204030204" pitchFamily="34" charset="0"/>
                <a:cs typeface="Calibri" panose="020F0502020204030204" pitchFamily="34" charset="0"/>
              </a:rPr>
              <a:t>Service</a:t>
            </a:r>
          </a:p>
          <a:p>
            <a:r>
              <a:rPr lang="en-US" altLang="en-US" sz="4000" dirty="0">
                <a:latin typeface="Calibri" panose="020F0502020204030204" pitchFamily="34" charset="0"/>
                <a:cs typeface="Calibri" panose="020F0502020204030204" pitchFamily="34" charset="0"/>
              </a:rPr>
              <a:t>Information</a:t>
            </a:r>
          </a:p>
          <a:p>
            <a:pPr lvl="1"/>
            <a:endParaRPr lang="en-US" altLang="en-US" sz="1600" dirty="0">
              <a:latin typeface="Calibri" panose="020F0502020204030204" pitchFamily="34" charset="0"/>
              <a:cs typeface="Calibri" panose="020F0502020204030204" pitchFamily="34" charset="0"/>
            </a:endParaRPr>
          </a:p>
          <a:p>
            <a:pPr lvl="1"/>
            <a:endParaRPr lang="en-US" altLang="en-US" sz="1600" dirty="0">
              <a:latin typeface="Calibri" panose="020F0502020204030204" pitchFamily="34" charset="0"/>
              <a:cs typeface="Calibri" panose="020F0502020204030204" pitchFamily="34" charset="0"/>
            </a:endParaRPr>
          </a:p>
          <a:p>
            <a:pPr lvl="1"/>
            <a:endParaRPr lang="en-US" altLang="en-US" sz="1600" dirty="0">
              <a:latin typeface="Calibri" panose="020F0502020204030204" pitchFamily="34" charset="0"/>
              <a:cs typeface="Calibri" panose="020F0502020204030204" pitchFamily="34" charset="0"/>
            </a:endParaRPr>
          </a:p>
          <a:p>
            <a:pPr lvl="1"/>
            <a:endParaRPr lang="en-US" altLang="en-US" sz="1600" dirty="0">
              <a:latin typeface="Calibri" panose="020F0502020204030204" pitchFamily="34" charset="0"/>
              <a:cs typeface="Calibri" panose="020F0502020204030204" pitchFamily="34" charset="0"/>
            </a:endParaRPr>
          </a:p>
          <a:p>
            <a:pPr marL="57150" indent="0">
              <a:buNone/>
            </a:pPr>
            <a:r>
              <a:rPr lang="en-US" altLang="en-US" sz="2000" dirty="0">
                <a:latin typeface="Calibri" panose="020F0502020204030204" pitchFamily="34" charset="0"/>
                <a:cs typeface="Calibri" panose="020F0502020204030204" pitchFamily="34" charset="0"/>
              </a:rPr>
              <a:t>Contact Us: </a:t>
            </a:r>
            <a:r>
              <a:rPr lang="en-US" altLang="en-US" sz="2000" dirty="0">
                <a:latin typeface="Calibri" panose="020F0502020204030204" pitchFamily="34" charset="0"/>
                <a:cs typeface="Calibri" panose="020F0502020204030204" pitchFamily="34" charset="0"/>
                <a:hlinkClick r:id="rId2"/>
              </a:rPr>
              <a:t>ITSHelpDesk@Fairfield.edu</a:t>
            </a:r>
            <a:r>
              <a:rPr lang="en-US" altLang="en-US" sz="2000" dirty="0">
                <a:latin typeface="Calibri" panose="020F0502020204030204" pitchFamily="34" charset="0"/>
                <a:cs typeface="Calibri" panose="020F0502020204030204" pitchFamily="34" charset="0"/>
              </a:rPr>
              <a:t> or 203-254-4069</a:t>
            </a:r>
          </a:p>
          <a:p>
            <a:pPr marL="57150" indent="0">
              <a:buNone/>
            </a:pPr>
            <a:r>
              <a:rPr lang="en-US" sz="2000" dirty="0"/>
              <a:t>Follow Us:</a:t>
            </a:r>
          </a:p>
        </p:txBody>
      </p:sp>
      <p:pic>
        <p:nvPicPr>
          <p:cNvPr id="3" name="Picture 2">
            <a:extLst>
              <a:ext uri="{FF2B5EF4-FFF2-40B4-BE49-F238E27FC236}">
                <a16:creationId xmlns="" xmlns:a16="http://schemas.microsoft.com/office/drawing/2014/main" id="{EB5B5821-E6BA-4809-B907-C4B8678BC677}"/>
              </a:ext>
            </a:extLst>
          </p:cNvPr>
          <p:cNvPicPr>
            <a:picLocks noChangeAspect="1"/>
          </p:cNvPicPr>
          <p:nvPr/>
        </p:nvPicPr>
        <p:blipFill>
          <a:blip r:embed="rId3"/>
          <a:stretch>
            <a:fillRect/>
          </a:stretch>
        </p:blipFill>
        <p:spPr>
          <a:xfrm>
            <a:off x="1667943" y="5822993"/>
            <a:ext cx="1917351" cy="453943"/>
          </a:xfrm>
          <a:prstGeom prst="rect">
            <a:avLst/>
          </a:prstGeom>
        </p:spPr>
      </p:pic>
      <p:pic>
        <p:nvPicPr>
          <p:cNvPr id="5" name="Picture 4">
            <a:extLst>
              <a:ext uri="{FF2B5EF4-FFF2-40B4-BE49-F238E27FC236}">
                <a16:creationId xmlns="" xmlns:a16="http://schemas.microsoft.com/office/drawing/2014/main" id="{E2CA3E35-ACD5-4F6E-8C0C-06581686B625}"/>
              </a:ext>
            </a:extLst>
          </p:cNvPr>
          <p:cNvPicPr>
            <a:picLocks noChangeAspect="1"/>
          </p:cNvPicPr>
          <p:nvPr/>
        </p:nvPicPr>
        <p:blipFill>
          <a:blip r:embed="rId4"/>
          <a:stretch>
            <a:fillRect/>
          </a:stretch>
        </p:blipFill>
        <p:spPr>
          <a:xfrm>
            <a:off x="681237" y="7239000"/>
            <a:ext cx="3890765" cy="3520646"/>
          </a:xfrm>
          <a:prstGeom prst="rect">
            <a:avLst/>
          </a:prstGeom>
        </p:spPr>
      </p:pic>
      <p:pic>
        <p:nvPicPr>
          <p:cNvPr id="2" name="Picture 1">
            <a:extLst>
              <a:ext uri="{FF2B5EF4-FFF2-40B4-BE49-F238E27FC236}">
                <a16:creationId xmlns="" xmlns:a16="http://schemas.microsoft.com/office/drawing/2014/main" id="{D6898CB3-40AC-4704-97FF-A16D0CA5E498}"/>
              </a:ext>
            </a:extLst>
          </p:cNvPr>
          <p:cNvPicPr>
            <a:picLocks noChangeAspect="1"/>
          </p:cNvPicPr>
          <p:nvPr/>
        </p:nvPicPr>
        <p:blipFill>
          <a:blip r:embed="rId5"/>
          <a:stretch>
            <a:fillRect/>
          </a:stretch>
        </p:blipFill>
        <p:spPr>
          <a:xfrm>
            <a:off x="4218256" y="1447802"/>
            <a:ext cx="4060288" cy="3676207"/>
          </a:xfrm>
          <a:prstGeom prst="rect">
            <a:avLst/>
          </a:prstGeom>
        </p:spPr>
      </p:pic>
    </p:spTree>
    <p:extLst>
      <p:ext uri="{BB962C8B-B14F-4D97-AF65-F5344CB8AC3E}">
        <p14:creationId xmlns:p14="http://schemas.microsoft.com/office/powerpoint/2010/main" val="23609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Arial" panose="020B0604020202020204" pitchFamily="34" charset="0"/>
              </a:rPr>
              <a:t>Dining</a:t>
            </a:r>
          </a:p>
        </p:txBody>
      </p:sp>
      <p:sp>
        <p:nvSpPr>
          <p:cNvPr id="3" name="Content Placeholder 2"/>
          <p:cNvSpPr>
            <a:spLocks noGrp="1"/>
          </p:cNvSpPr>
          <p:nvPr>
            <p:ph idx="1"/>
          </p:nvPr>
        </p:nvSpPr>
        <p:spPr/>
        <p:txBody>
          <a:bodyPr/>
          <a:lstStyle/>
          <a:p>
            <a:pPr>
              <a:buFont typeface="Arial" charset="0"/>
              <a:buChar char="•"/>
              <a:defRPr/>
            </a:pPr>
            <a:r>
              <a:rPr lang="en-US" dirty="0" smtClean="0"/>
              <a:t>Grab </a:t>
            </a:r>
            <a:r>
              <a:rPr lang="en-US" dirty="0"/>
              <a:t>&amp; </a:t>
            </a:r>
            <a:r>
              <a:rPr lang="en-US" dirty="0" smtClean="0"/>
              <a:t>Go </a:t>
            </a:r>
            <a:r>
              <a:rPr lang="en-US" dirty="0"/>
              <a:t>or Grab &amp; </a:t>
            </a:r>
            <a:r>
              <a:rPr lang="en-US" dirty="0" smtClean="0"/>
              <a:t>Sit options for all residential students beginning fall 2020; could be short term or long term</a:t>
            </a:r>
          </a:p>
          <a:p>
            <a:pPr>
              <a:buFont typeface="Arial" charset="0"/>
              <a:buChar char="•"/>
              <a:defRPr/>
            </a:pPr>
            <a:r>
              <a:rPr lang="en-US" dirty="0" smtClean="0"/>
              <a:t>Possible transition to regular sit-down at a later date (The Tully, Oak/Dogwood, Tent, &amp; Faber)</a:t>
            </a:r>
          </a:p>
          <a:p>
            <a:pPr>
              <a:buFont typeface="Arial" charset="0"/>
              <a:buChar char="•"/>
              <a:defRPr/>
            </a:pPr>
            <a:r>
              <a:rPr lang="en-US" dirty="0"/>
              <a:t>Safety and social distancing are priorities in a sit-down dining environment</a:t>
            </a:r>
          </a:p>
          <a:p>
            <a:pPr>
              <a:buFont typeface="Arial" charset="0"/>
              <a:buChar char="•"/>
              <a:defRPr/>
            </a:pPr>
            <a:endParaRPr lang="en-US" dirty="0" smtClean="0"/>
          </a:p>
          <a:p>
            <a:pPr marL="0" indent="0">
              <a:buFont typeface="Arial" charset="0"/>
              <a:buNone/>
              <a:defRPr/>
            </a:pPr>
            <a:endParaRPr lang="en-US" dirty="0" smtClean="0"/>
          </a:p>
          <a:p>
            <a:pPr>
              <a:buFont typeface="Arial" charset="0"/>
              <a:buChar char="•"/>
              <a:defRPr/>
            </a:pPr>
            <a:endParaRPr lang="en-US" dirty="0" smtClean="0"/>
          </a:p>
          <a:p>
            <a:pPr marL="0" indent="0">
              <a:buFont typeface="Arial" charset="0"/>
              <a:buNone/>
              <a:defRPr/>
            </a:pPr>
            <a:endParaRPr lang="en-US" dirty="0" smtClean="0"/>
          </a:p>
        </p:txBody>
      </p:sp>
    </p:spTree>
    <p:extLst>
      <p:ext uri="{BB962C8B-B14F-4D97-AF65-F5344CB8AC3E}">
        <p14:creationId xmlns:p14="http://schemas.microsoft.com/office/powerpoint/2010/main" val="276176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Arial" panose="020B0604020202020204" pitchFamily="34" charset="0"/>
              </a:rPr>
              <a:t>Dining</a:t>
            </a:r>
          </a:p>
        </p:txBody>
      </p:sp>
      <p:sp>
        <p:nvSpPr>
          <p:cNvPr id="12290" name="Content Placeholder 2"/>
          <p:cNvSpPr>
            <a:spLocks noGrp="1"/>
          </p:cNvSpPr>
          <p:nvPr>
            <p:ph idx="1"/>
          </p:nvPr>
        </p:nvSpPr>
        <p:spPr/>
        <p:txBody>
          <a:bodyPr/>
          <a:lstStyle/>
          <a:p>
            <a:r>
              <a:rPr lang="en-US" altLang="en-US" smtClean="0">
                <a:latin typeface="Calibri" panose="020F0502020204030204" pitchFamily="34" charset="0"/>
                <a:ea typeface="ＭＳ Ｐゴシック" panose="020B0600070205080204" pitchFamily="34" charset="-128"/>
              </a:rPr>
              <a:t>Wide time frames will be offered on class days to maximize speed of service</a:t>
            </a:r>
          </a:p>
          <a:p>
            <a:r>
              <a:rPr lang="en-US" altLang="en-US" smtClean="0">
                <a:latin typeface="Calibri" panose="020F0502020204030204" pitchFamily="34" charset="0"/>
                <a:ea typeface="ＭＳ Ｐゴシック" panose="020B0600070205080204" pitchFamily="34" charset="-128"/>
              </a:rPr>
              <a:t>Same menu at all dining locations</a:t>
            </a:r>
          </a:p>
          <a:p>
            <a:r>
              <a:rPr lang="en-US" altLang="en-US" smtClean="0">
                <a:latin typeface="Calibri" panose="020F0502020204030204" pitchFamily="34" charset="0"/>
                <a:ea typeface="ＭＳ Ｐゴシック" panose="020B0600070205080204" pitchFamily="34" charset="-128"/>
              </a:rPr>
              <a:t>Possible limit on dining seating to 30 min</a:t>
            </a:r>
          </a:p>
          <a:p>
            <a:r>
              <a:rPr lang="en-US" altLang="en-US" smtClean="0">
                <a:latin typeface="Calibri" panose="020F0502020204030204" pitchFamily="34" charset="0"/>
                <a:ea typeface="ＭＳ Ｐゴシック" panose="020B0600070205080204" pitchFamily="34" charset="-128"/>
              </a:rPr>
              <a:t>Allergy/special diet needs located in The Tully Simply Servings area</a:t>
            </a:r>
          </a:p>
          <a:p>
            <a:r>
              <a:rPr lang="en-US" altLang="en-US" smtClean="0">
                <a:latin typeface="Calibri" panose="020F0502020204030204" pitchFamily="34" charset="0"/>
                <a:ea typeface="ＭＳ Ｐゴシック" panose="020B0600070205080204" pitchFamily="34" charset="-128"/>
              </a:rPr>
              <a:t>No guests or visitors at dining locations</a:t>
            </a:r>
          </a:p>
          <a:p>
            <a:endParaRPr lang="en-US" altLang="en-US" smtClean="0">
              <a:latin typeface="Calibri" panose="020F0502020204030204" pitchFamily="34" charset="0"/>
              <a:ea typeface="ＭＳ Ｐゴシック" panose="020B0600070205080204" pitchFamily="34" charset="-128"/>
            </a:endParaRPr>
          </a:p>
          <a:p>
            <a:endParaRPr lang="en-US" altLang="en-US"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431185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Arial" panose="020B0604020202020204" pitchFamily="34" charset="0"/>
              </a:rPr>
              <a:t>Dining Locations</a:t>
            </a:r>
          </a:p>
        </p:txBody>
      </p:sp>
      <p:sp>
        <p:nvSpPr>
          <p:cNvPr id="13314" name="Content Placeholder 2"/>
          <p:cNvSpPr>
            <a:spLocks noGrp="1"/>
          </p:cNvSpPr>
          <p:nvPr>
            <p:ph idx="1"/>
          </p:nvPr>
        </p:nvSpPr>
        <p:spPr/>
        <p:txBody>
          <a:bodyPr/>
          <a:lstStyle/>
          <a:p>
            <a:r>
              <a:rPr lang="en-US" altLang="en-US" smtClean="0">
                <a:latin typeface="Calibri" panose="020F0502020204030204" pitchFamily="34" charset="0"/>
                <a:ea typeface="ＭＳ Ｐゴシック" panose="020B0600070205080204" pitchFamily="34" charset="-128"/>
              </a:rPr>
              <a:t>Tully Dining Commons: social seating max 300 (Jogues 300, Campion 238, Total Seats 538)</a:t>
            </a:r>
          </a:p>
          <a:p>
            <a:r>
              <a:rPr lang="en-US" altLang="en-US" smtClean="0">
                <a:latin typeface="Calibri" panose="020F0502020204030204" pitchFamily="34" charset="0"/>
                <a:ea typeface="ＭＳ Ｐゴシック" panose="020B0600070205080204" pitchFamily="34" charset="-128"/>
              </a:rPr>
              <a:t>Tent: social seating max 100 (Regis 287, Gonzaga 198, Total Seats 485)</a:t>
            </a:r>
          </a:p>
          <a:p>
            <a:r>
              <a:rPr lang="en-US" altLang="en-US" smtClean="0">
                <a:latin typeface="Calibri" panose="020F0502020204030204" pitchFamily="34" charset="0"/>
                <a:ea typeface="ＭＳ Ｐゴシック" panose="020B0600070205080204" pitchFamily="34" charset="-128"/>
              </a:rPr>
              <a:t>Oak Room w/ Dogwood Room Serving Area: social seating max 100 (McCormick 132, Total Seats 132)</a:t>
            </a:r>
          </a:p>
          <a:p>
            <a:r>
              <a:rPr lang="en-US" altLang="en-US" smtClean="0">
                <a:latin typeface="Calibri" panose="020F0502020204030204" pitchFamily="34" charset="0"/>
                <a:ea typeface="ＭＳ Ｐゴシック" panose="020B0600070205080204" pitchFamily="34" charset="-128"/>
              </a:rPr>
              <a:t>Faber Dining Hall: social seating max 60 (Faber 143)</a:t>
            </a:r>
          </a:p>
        </p:txBody>
      </p:sp>
    </p:spTree>
    <p:extLst>
      <p:ext uri="{BB962C8B-B14F-4D97-AF65-F5344CB8AC3E}">
        <p14:creationId xmlns:p14="http://schemas.microsoft.com/office/powerpoint/2010/main" val="453435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Arial" panose="020B0604020202020204" pitchFamily="34" charset="0"/>
              </a:rPr>
              <a:t>Textbook Ordering</a:t>
            </a:r>
          </a:p>
        </p:txBody>
      </p:sp>
      <p:sp>
        <p:nvSpPr>
          <p:cNvPr id="3" name="Content Placeholder 2"/>
          <p:cNvSpPr>
            <a:spLocks noGrp="1"/>
          </p:cNvSpPr>
          <p:nvPr>
            <p:ph idx="1"/>
          </p:nvPr>
        </p:nvSpPr>
        <p:spPr/>
        <p:txBody>
          <a:bodyPr/>
          <a:lstStyle/>
          <a:p>
            <a:pPr>
              <a:buFont typeface="Arial" charset="0"/>
              <a:buChar char="•"/>
              <a:defRPr/>
            </a:pPr>
            <a:r>
              <a:rPr lang="en-US" dirty="0" smtClean="0"/>
              <a:t>Course schedules and sections will be posted in early July</a:t>
            </a:r>
          </a:p>
          <a:p>
            <a:pPr>
              <a:buFont typeface="Arial" charset="0"/>
              <a:buChar char="•"/>
              <a:defRPr/>
            </a:pPr>
            <a:r>
              <a:rPr lang="en-US" dirty="0" smtClean="0"/>
              <a:t>Fairfield University requests that members of the Class of 2024 order from the bookstore since those selected texts will be delivered direct for pickup at the campus store easing the burden on our campus mailroom</a:t>
            </a:r>
          </a:p>
          <a:p>
            <a:pPr>
              <a:buFont typeface="Arial" charset="0"/>
              <a:buChar char="•"/>
              <a:defRPr/>
            </a:pPr>
            <a:endParaRPr lang="en-US" dirty="0" smtClean="0"/>
          </a:p>
          <a:p>
            <a:pPr marL="0" indent="0">
              <a:buFont typeface="Arial" charset="0"/>
              <a:buNone/>
              <a:defRPr/>
            </a:pPr>
            <a:endParaRPr lang="en-US" dirty="0" smtClean="0"/>
          </a:p>
          <a:p>
            <a:pPr>
              <a:buFont typeface="Arial" charset="0"/>
              <a:buChar char="•"/>
              <a:defRPr/>
            </a:pPr>
            <a:endParaRPr lang="en-US" dirty="0" smtClean="0"/>
          </a:p>
          <a:p>
            <a:pPr marL="0" indent="0">
              <a:buFont typeface="Arial" charset="0"/>
              <a:buNone/>
              <a:defRPr/>
            </a:pPr>
            <a:endParaRPr lang="en-US" dirty="0" smtClean="0"/>
          </a:p>
        </p:txBody>
      </p:sp>
    </p:spTree>
    <p:extLst>
      <p:ext uri="{BB962C8B-B14F-4D97-AF65-F5344CB8AC3E}">
        <p14:creationId xmlns:p14="http://schemas.microsoft.com/office/powerpoint/2010/main" val="76783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r>
              <a:rPr lang="en-US" altLang="en-US" smtClean="0">
                <a:latin typeface="Calibri" panose="020F0502020204030204" pitchFamily="34" charset="0"/>
                <a:ea typeface="ＭＳ Ｐゴシック" panose="020B0600070205080204" pitchFamily="34" charset="-128"/>
                <a:cs typeface="Arial" panose="020B0604020202020204" pitchFamily="34" charset="0"/>
              </a:rPr>
              <a:t>Trolly &amp; Stag Bus</a:t>
            </a:r>
          </a:p>
        </p:txBody>
      </p:sp>
      <p:sp>
        <p:nvSpPr>
          <p:cNvPr id="10242" name="Content Placeholder 2"/>
          <p:cNvSpPr>
            <a:spLocks noGrp="1"/>
          </p:cNvSpPr>
          <p:nvPr>
            <p:ph idx="1"/>
          </p:nvPr>
        </p:nvSpPr>
        <p:spPr/>
        <p:txBody>
          <a:bodyPr/>
          <a:lstStyle/>
          <a:p>
            <a:r>
              <a:rPr lang="en-US" altLang="en-US" smtClean="0">
                <a:latin typeface="Calibri" panose="020F0502020204030204" pitchFamily="34" charset="0"/>
                <a:ea typeface="ＭＳ Ｐゴシック" panose="020B0600070205080204" pitchFamily="34" charset="-128"/>
              </a:rPr>
              <a:t>Trolly and bus service available to the town of Fairfield every 30 minutes</a:t>
            </a:r>
          </a:p>
          <a:p>
            <a:r>
              <a:rPr lang="en-US" altLang="en-US" smtClean="0">
                <a:latin typeface="Calibri" panose="020F0502020204030204" pitchFamily="34" charset="0"/>
                <a:ea typeface="ＭＳ Ｐゴシック" panose="020B0600070205080204" pitchFamily="34" charset="-128"/>
              </a:rPr>
              <a:t>Trolly/Bus on class days begins 7 a.m. in front of the Barone Campus Center traffic circle w/ final run drop off only at 10 p.m. </a:t>
            </a:r>
          </a:p>
          <a:p>
            <a:r>
              <a:rPr lang="en-US" altLang="en-US" smtClean="0">
                <a:latin typeface="Calibri" panose="020F0502020204030204" pitchFamily="34" charset="0"/>
                <a:ea typeface="ＭＳ Ｐゴシック" panose="020B0600070205080204" pitchFamily="34" charset="-128"/>
              </a:rPr>
              <a:t>Saturdays/Sundays &amp; Holidays service to town begins at Noon to 10 p.m.</a:t>
            </a:r>
          </a:p>
        </p:txBody>
      </p:sp>
    </p:spTree>
    <p:extLst>
      <p:ext uri="{BB962C8B-B14F-4D97-AF65-F5344CB8AC3E}">
        <p14:creationId xmlns:p14="http://schemas.microsoft.com/office/powerpoint/2010/main" val="3829085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tLang="en-US" smtClean="0">
                <a:latin typeface="Arial" panose="020B0604020202020204" pitchFamily="34" charset="0"/>
                <a:ea typeface="ＭＳ Ｐゴシック" panose="020B0600070205080204" pitchFamily="34" charset="-128"/>
                <a:cs typeface="Arial" panose="020B0604020202020204" pitchFamily="34" charset="0"/>
              </a:rPr>
              <a:t>Service to New York City Airports</a:t>
            </a:r>
            <a:endParaRPr lang="en-US" altLang="en-US" smtClean="0">
              <a:latin typeface="Calibri" panose="020F0502020204030204" pitchFamily="34" charset="0"/>
              <a:ea typeface="ＭＳ Ｐゴシック" panose="020B0600070205080204" pitchFamily="34" charset="-128"/>
              <a:cs typeface="Arial" panose="020B0604020202020204" pitchFamily="34" charset="0"/>
            </a:endParaRPr>
          </a:p>
        </p:txBody>
      </p:sp>
      <p:sp>
        <p:nvSpPr>
          <p:cNvPr id="13314" name="Content Placeholder 2"/>
          <p:cNvSpPr>
            <a:spLocks noGrp="1"/>
          </p:cNvSpPr>
          <p:nvPr>
            <p:ph idx="1"/>
          </p:nvPr>
        </p:nvSpPr>
        <p:spPr>
          <a:xfrm>
            <a:off x="457200" y="1371600"/>
            <a:ext cx="8229600" cy="4525963"/>
          </a:xfrm>
        </p:spPr>
        <p:txBody>
          <a:bodyPr/>
          <a:lstStyle/>
          <a:p>
            <a:r>
              <a:rPr lang="en-US" altLang="en-US" sz="2600" smtClean="0">
                <a:latin typeface="Calibri" panose="020F0502020204030204" pitchFamily="34" charset="0"/>
                <a:ea typeface="ＭＳ Ｐゴシック" panose="020B0600070205080204" pitchFamily="34" charset="-128"/>
              </a:rPr>
              <a:t>On the Monday &amp; Tuesday before Thanksgiving, on the final two days of December exams, and on Holy Wednesday and Holy Thursday, there is a FREE shuttle bus to the NYC airports of JFK and LaGuardia at the following times:</a:t>
            </a:r>
          </a:p>
          <a:p>
            <a:pPr lvl="1"/>
            <a:r>
              <a:rPr lang="en-US" altLang="en-US" sz="2600" smtClean="0">
                <a:latin typeface="Calibri" panose="020F0502020204030204" pitchFamily="34" charset="0"/>
                <a:ea typeface="ＭＳ Ｐゴシック" panose="020B0600070205080204" pitchFamily="34" charset="-128"/>
              </a:rPr>
              <a:t>JFK at 8 a.m. and 2 p.m.</a:t>
            </a:r>
          </a:p>
          <a:p>
            <a:pPr lvl="1"/>
            <a:r>
              <a:rPr lang="en-US" altLang="en-US" sz="2600" smtClean="0">
                <a:latin typeface="Calibri" panose="020F0502020204030204" pitchFamily="34" charset="0"/>
                <a:ea typeface="ＭＳ Ｐゴシック" panose="020B0600070205080204" pitchFamily="34" charset="-128"/>
              </a:rPr>
              <a:t>LaGuardia at 8 a.m. and 2 p.m.</a:t>
            </a:r>
          </a:p>
          <a:p>
            <a:r>
              <a:rPr lang="en-US" altLang="en-US" sz="2600" smtClean="0">
                <a:latin typeface="Calibri" panose="020F0502020204030204" pitchFamily="34" charset="0"/>
                <a:ea typeface="ＭＳ Ｐゴシック" panose="020B0600070205080204" pitchFamily="34" charset="-128"/>
              </a:rPr>
              <a:t>Sign up in the Office of Conference &amp; Events Management, Barone Campus Center, Room 212 beginning 60 days before flight.</a:t>
            </a:r>
          </a:p>
          <a:p>
            <a:endParaRPr lang="en-US" altLang="en-US" sz="2600" smtClean="0">
              <a:latin typeface="Calibri" panose="020F0502020204030204" pitchFamily="34" charset="0"/>
              <a:ea typeface="ＭＳ Ｐゴシック" panose="020B0600070205080204" pitchFamily="34" charset="-128"/>
            </a:endParaRPr>
          </a:p>
          <a:p>
            <a:endParaRPr lang="en-US" altLang="en-US" sz="260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743718486"/>
      </p:ext>
    </p:extLst>
  </p:cSld>
  <p:clrMapOvr>
    <a:masterClrMapping/>
  </p:clrMapOvr>
</p:sld>
</file>

<file path=ppt/theme/theme1.xml><?xml version="1.0" encoding="utf-8"?>
<a:theme xmlns:a="http://schemas.openxmlformats.org/drawingml/2006/main" name="Fairfield Stag">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Fairfield Stag" id="{F460C160-0C85-466E-BB20-B895F3FD2975}" vid="{F580D49D-8E56-4BD3-934E-F3BBFDF844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Fairfield Stag</Template>
  <TotalTime>1575</TotalTime>
  <Words>1269</Words>
  <Application>Microsoft Macintosh PowerPoint</Application>
  <PresentationFormat>On-screen Show (4:3)</PresentationFormat>
  <Paragraphs>173</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Fairfield Stag</vt:lpstr>
      <vt:lpstr>Life Outside the Classroom: General Resources</vt:lpstr>
      <vt:lpstr>Panelist</vt:lpstr>
      <vt:lpstr>Information Technology Services</vt:lpstr>
      <vt:lpstr>Dining</vt:lpstr>
      <vt:lpstr>Dining</vt:lpstr>
      <vt:lpstr>Dining Locations</vt:lpstr>
      <vt:lpstr>Textbook Ordering</vt:lpstr>
      <vt:lpstr>Trolly &amp; Stag Bus</vt:lpstr>
      <vt:lpstr>Service to New York City Airports</vt:lpstr>
      <vt:lpstr>First Year Experience (FYE) Seminar</vt:lpstr>
      <vt:lpstr>Student Engagement</vt:lpstr>
      <vt:lpstr>Student Diversity &amp; Multicultural Affairs</vt:lpstr>
      <vt:lpstr>Student Diversity &amp; Multicultural Affairs</vt:lpstr>
      <vt:lpstr>Department of Recreation (RecPlex)</vt:lpstr>
      <vt:lpstr>Office of Residence Life &amp; Commuters</vt:lpstr>
    </vt:vector>
  </TitlesOfParts>
  <Company>Fairfield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c:title>
  <dc:creator>Johnson, William H.</dc:creator>
  <cp:lastModifiedBy>Sara Colabella</cp:lastModifiedBy>
  <cp:revision>10</cp:revision>
  <dcterms:created xsi:type="dcterms:W3CDTF">2020-06-09T12:54:21Z</dcterms:created>
  <dcterms:modified xsi:type="dcterms:W3CDTF">2020-07-13T19:13:16Z</dcterms:modified>
</cp:coreProperties>
</file>