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62" r:id="rId6"/>
    <p:sldId id="261" r:id="rId7"/>
    <p:sldId id="257" r:id="rId8"/>
    <p:sldId id="263" r:id="rId9"/>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90" d="100"/>
          <a:sy n="90" d="100"/>
        </p:scale>
        <p:origin x="-736"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8426F315-6111-4BCD-9A64-D6653E6306C9}" type="datetimeFigureOut">
              <a:rPr lang="en-US" smtClean="0"/>
              <a:t>6/17/19</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87C5E4A1-C9E4-491B-BFAD-5CE46C20FF62}" type="slidenum">
              <a:rPr lang="en-US" smtClean="0"/>
              <a:t>‹#›</a:t>
            </a:fld>
            <a:endParaRPr lang="en-US"/>
          </a:p>
        </p:txBody>
      </p:sp>
    </p:spTree>
    <p:extLst>
      <p:ext uri="{BB962C8B-B14F-4D97-AF65-F5344CB8AC3E}">
        <p14:creationId xmlns:p14="http://schemas.microsoft.com/office/powerpoint/2010/main" val="1550246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FA3D2F-D80D-4083-8F2E-EE0702A4B05A}" type="datetime1">
              <a:rPr lang="en-US" smtClean="0"/>
              <a:t>6/17/19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182853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BFB61-78A5-433E-9599-EED85DBC099B}" type="datetime1">
              <a:rPr lang="en-US" smtClean="0"/>
              <a:t>6/17/19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2395340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FE257-E440-42A1-B74E-48E86347B5A3}" type="datetime1">
              <a:rPr lang="en-US" smtClean="0"/>
              <a:t>6/17/19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121552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20000-8479-4552-BCBA-A4397DC34F96}" type="datetime1">
              <a:rPr lang="en-US" smtClean="0"/>
              <a:t>6/17/19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234842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DC3B6F-56CE-4FE0-A7D6-F4EE7302FF2F}" type="datetime1">
              <a:rPr lang="en-US" smtClean="0"/>
              <a:t>6/17/19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82238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4FCA2F-8E85-4A3C-B023-10AAD1D5090B}" type="datetime1">
              <a:rPr lang="en-US" smtClean="0"/>
              <a:t>6/17/19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772921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9EDDE2-492F-4AF1-A8AD-FB548FDA83EA}" type="datetime1">
              <a:rPr lang="en-US" smtClean="0"/>
              <a:t>6/17/19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39460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2F5D1C-D748-4D97-987A-61B7A600A66F}" type="datetime1">
              <a:rPr lang="en-US" smtClean="0"/>
              <a:t>6/17/19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3791204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8DD58-69EE-4981-847A-85D09B87B36A}" type="datetime1">
              <a:rPr lang="en-US" smtClean="0"/>
              <a:t>6/17/19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370736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04E990-1609-499B-A6EB-53E85793A96C}" type="datetime1">
              <a:rPr lang="en-US" smtClean="0"/>
              <a:t>6/17/19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905615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211C4E-1380-479B-9B42-59065DA216BF}" type="datetime1">
              <a:rPr lang="en-US" smtClean="0"/>
              <a:t>6/17/19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8CB2A-B9B5-45B5-845B-9B071F9704D9}" type="slidenum">
              <a:rPr lang="en-US" smtClean="0"/>
              <a:t>‹#›</a:t>
            </a:fld>
            <a:endParaRPr lang="en-US"/>
          </a:p>
        </p:txBody>
      </p:sp>
    </p:spTree>
    <p:extLst>
      <p:ext uri="{BB962C8B-B14F-4D97-AF65-F5344CB8AC3E}">
        <p14:creationId xmlns:p14="http://schemas.microsoft.com/office/powerpoint/2010/main" val="9399651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AD3A4-7714-4E5D-8F87-561B191D04B1}" type="datetime1">
              <a:rPr lang="en-US" smtClean="0"/>
              <a:t>6/17/19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8CB2A-B9B5-45B5-845B-9B071F9704D9}" type="slidenum">
              <a:rPr lang="en-US" smtClean="0"/>
              <a:t>‹#›</a:t>
            </a:fld>
            <a:endParaRPr lang="en-US"/>
          </a:p>
        </p:txBody>
      </p:sp>
    </p:spTree>
    <p:extLst>
      <p:ext uri="{BB962C8B-B14F-4D97-AF65-F5344CB8AC3E}">
        <p14:creationId xmlns:p14="http://schemas.microsoft.com/office/powerpoint/2010/main" val="543481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Arial" panose="020B0604020202020204" pitchFamily="34" charset="0"/>
                <a:cs typeface="Arial" panose="020B0604020202020204" pitchFamily="34" charset="0"/>
              </a:rPr>
              <a:t>Welcome to the Engineering Program at Fairfield University</a:t>
            </a:r>
            <a:endParaRPr lang="en-US" b="1" dirty="0">
              <a:latin typeface="Arial" panose="020B0604020202020204" pitchFamily="34" charset="0"/>
              <a:cs typeface="Arial" panose="020B0604020202020204" pitchFamily="34" charset="0"/>
            </a:endParaRPr>
          </a:p>
        </p:txBody>
      </p:sp>
      <p:pic>
        <p:nvPicPr>
          <p:cNvPr id="2050" name="Picture 2" descr="Fairfield University se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18571" y="3657600"/>
            <a:ext cx="2964226" cy="296422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F248CB2A-B9B5-45B5-845B-9B071F9704D9}" type="slidenum">
              <a:rPr lang="en-US" smtClean="0"/>
              <a:t>1</a:t>
            </a:fld>
            <a:endParaRPr lang="en-US"/>
          </a:p>
        </p:txBody>
      </p:sp>
    </p:spTree>
    <p:extLst>
      <p:ext uri="{BB962C8B-B14F-4D97-AF65-F5344CB8AC3E}">
        <p14:creationId xmlns:p14="http://schemas.microsoft.com/office/powerpoint/2010/main" val="36678869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Engineering Programs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7680" y="1584960"/>
            <a:ext cx="10866120" cy="4592003"/>
          </a:xfrm>
        </p:spPr>
        <p:txBody>
          <a:bodyPr/>
          <a:lstStyle/>
          <a:p>
            <a:r>
              <a:rPr lang="en-US" dirty="0" smtClean="0">
                <a:latin typeface="Arial" panose="020B0604020202020204" pitchFamily="34" charset="0"/>
                <a:cs typeface="Arial" panose="020B0604020202020204" pitchFamily="34" charset="0"/>
              </a:rPr>
              <a:t>Bioengineering</a:t>
            </a:r>
          </a:p>
          <a:p>
            <a:pPr fontAlgn="base"/>
            <a:r>
              <a:rPr lang="en-US" dirty="0" smtClean="0">
                <a:latin typeface="Arial" panose="020B0604020202020204" pitchFamily="34" charset="0"/>
                <a:cs typeface="Arial" panose="020B0604020202020204" pitchFamily="34" charset="0"/>
              </a:rPr>
              <a:t>Computer Science Major (BA)</a:t>
            </a:r>
          </a:p>
          <a:p>
            <a:pPr fontAlgn="base"/>
            <a:r>
              <a:rPr lang="en-US" dirty="0" smtClean="0">
                <a:latin typeface="Arial" panose="020B0604020202020204" pitchFamily="34" charset="0"/>
                <a:cs typeface="Arial" panose="020B0604020202020204" pitchFamily="34" charset="0"/>
              </a:rPr>
              <a:t>Computer Science Major (BS)</a:t>
            </a:r>
          </a:p>
          <a:p>
            <a:pPr fontAlgn="base"/>
            <a:r>
              <a:rPr lang="en-US" dirty="0" smtClean="0">
                <a:latin typeface="Arial" panose="020B0604020202020204" pitchFamily="34" charset="0"/>
                <a:cs typeface="Arial" panose="020B0604020202020204" pitchFamily="34" charset="0"/>
              </a:rPr>
              <a:t>​Electrical Engineering</a:t>
            </a:r>
          </a:p>
          <a:p>
            <a:r>
              <a:rPr lang="en-US" dirty="0" smtClean="0">
                <a:latin typeface="Arial" panose="020B0604020202020204" pitchFamily="34" charset="0"/>
                <a:cs typeface="Arial" panose="020B0604020202020204" pitchFamily="34" charset="0"/>
              </a:rPr>
              <a:t>Mechanical Engineering</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Five-year combined bachelor’s and master’s degrees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248CB2A-B9B5-45B5-845B-9B071F9704D9}" type="slidenum">
              <a:rPr lang="en-US" smtClean="0"/>
              <a:t>2</a:t>
            </a:fld>
            <a:endParaRPr lang="en-US"/>
          </a:p>
        </p:txBody>
      </p:sp>
    </p:spTree>
    <p:extLst>
      <p:ext uri="{BB962C8B-B14F-4D97-AF65-F5344CB8AC3E}">
        <p14:creationId xmlns:p14="http://schemas.microsoft.com/office/powerpoint/2010/main" val="24966156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Engineering Programs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7680" y="1584960"/>
            <a:ext cx="10866120" cy="4929051"/>
          </a:xfrm>
        </p:spPr>
        <p:txBody>
          <a:bodyPr>
            <a:normAutofit/>
          </a:bodyPr>
          <a:lstStyle/>
          <a:p>
            <a:r>
              <a:rPr lang="en-US" dirty="0" smtClean="0">
                <a:latin typeface="Arial" panose="020B0604020202020204" pitchFamily="34" charset="0"/>
                <a:cs typeface="Arial" panose="020B0604020202020204" pitchFamily="34" charset="0"/>
              </a:rPr>
              <a:t>Among the most difficult at the University</a:t>
            </a:r>
          </a:p>
          <a:p>
            <a:r>
              <a:rPr lang="en-US" dirty="0" smtClean="0">
                <a:latin typeface="Arial" panose="020B0604020202020204" pitchFamily="34" charset="0"/>
                <a:cs typeface="Arial" panose="020B0604020202020204" pitchFamily="34" charset="0"/>
              </a:rPr>
              <a:t>Most require 130 or more credits to complete</a:t>
            </a:r>
          </a:p>
          <a:p>
            <a:r>
              <a:rPr lang="en-US" dirty="0" smtClean="0">
                <a:latin typeface="Arial" panose="020B0604020202020204" pitchFamily="34" charset="0"/>
                <a:cs typeface="Arial" panose="020B0604020202020204" pitchFamily="34" charset="0"/>
              </a:rPr>
              <a:t>Students will either receive or can easily obtain a Math minor in the Electrical, Mechanical and Bioengineering programs</a:t>
            </a:r>
          </a:p>
          <a:p>
            <a:r>
              <a:rPr lang="en-US" dirty="0" smtClean="0">
                <a:latin typeface="Arial" panose="020B0604020202020204" pitchFamily="34" charset="0"/>
                <a:cs typeface="Arial" panose="020B0604020202020204" pitchFamily="34" charset="0"/>
              </a:rPr>
              <a:t>Students frequently require a year of adjustment from high school to college</a:t>
            </a:r>
          </a:p>
          <a:p>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rucial skill development</a:t>
            </a:r>
          </a:p>
          <a:p>
            <a:pPr lvl="1"/>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ime management </a:t>
            </a:r>
          </a:p>
          <a:p>
            <a:pPr lvl="1"/>
            <a:r>
              <a:rPr lang="en-US" dirty="0" smtClean="0">
                <a:latin typeface="Arial" panose="020B0604020202020204" pitchFamily="34" charset="0"/>
                <a:cs typeface="Arial" panose="020B0604020202020204" pitchFamily="34" charset="0"/>
              </a:rPr>
              <a:t>Setting priorities</a:t>
            </a:r>
            <a:endParaRPr lang="en-US" dirty="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Flexibility </a:t>
            </a:r>
          </a:p>
          <a:p>
            <a:pPr lvl="1"/>
            <a:r>
              <a:rPr lang="en-US" dirty="0" smtClean="0">
                <a:latin typeface="Arial" panose="020B0604020202020204" pitchFamily="34" charset="0"/>
                <a:cs typeface="Arial" panose="020B0604020202020204" pitchFamily="34" charset="0"/>
              </a:rPr>
              <a:t>Taking the initiative</a:t>
            </a:r>
          </a:p>
        </p:txBody>
      </p:sp>
      <p:sp>
        <p:nvSpPr>
          <p:cNvPr id="4" name="Slide Number Placeholder 3"/>
          <p:cNvSpPr>
            <a:spLocks noGrp="1"/>
          </p:cNvSpPr>
          <p:nvPr>
            <p:ph type="sldNum" sz="quarter" idx="12"/>
          </p:nvPr>
        </p:nvSpPr>
        <p:spPr/>
        <p:txBody>
          <a:bodyPr/>
          <a:lstStyle/>
          <a:p>
            <a:fld id="{F248CB2A-B9B5-45B5-845B-9B071F9704D9}" type="slidenum">
              <a:rPr lang="en-US" smtClean="0"/>
              <a:t>3</a:t>
            </a:fld>
            <a:endParaRPr lang="en-US"/>
          </a:p>
        </p:txBody>
      </p:sp>
    </p:spTree>
    <p:extLst>
      <p:ext uri="{BB962C8B-B14F-4D97-AF65-F5344CB8AC3E}">
        <p14:creationId xmlns:p14="http://schemas.microsoft.com/office/powerpoint/2010/main" val="405932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246" y="190954"/>
            <a:ext cx="10515600" cy="758281"/>
          </a:xfrm>
        </p:spPr>
        <p:txBody>
          <a:bodyPr/>
          <a:lstStyle/>
          <a:p>
            <a:pPr algn="ctr"/>
            <a:r>
              <a:rPr lang="en-US" b="1" dirty="0" smtClean="0">
                <a:latin typeface="Arial" panose="020B0604020202020204" pitchFamily="34" charset="0"/>
                <a:cs typeface="Arial" panose="020B0604020202020204" pitchFamily="34" charset="0"/>
              </a:rPr>
              <a:t>Excitement of Engineering</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1590" y="949236"/>
            <a:ext cx="11477898" cy="5799908"/>
          </a:xfrm>
        </p:spPr>
        <p:txBody>
          <a:bodyPr>
            <a:normAutofit fontScale="85000" lnSpcReduction="20000"/>
          </a:bodyPr>
          <a:lstStyle/>
          <a:p>
            <a:r>
              <a:rPr lang="en-US" dirty="0" smtClean="0">
                <a:latin typeface="Arial" panose="020B0604020202020204" pitchFamily="34" charset="0"/>
                <a:cs typeface="Arial" panose="020B0604020202020204" pitchFamily="34" charset="0"/>
              </a:rPr>
              <a:t>Helping profession</a:t>
            </a:r>
          </a:p>
          <a:p>
            <a:r>
              <a:rPr lang="en-US" dirty="0" smtClean="0">
                <a:latin typeface="Arial" panose="020B0604020202020204" pitchFamily="34" charset="0"/>
                <a:cs typeface="Arial" panose="020B0604020202020204" pitchFamily="34" charset="0"/>
              </a:rPr>
              <a:t>Creative Profession</a:t>
            </a:r>
          </a:p>
          <a:p>
            <a:r>
              <a:rPr lang="en-US" dirty="0" smtClean="0">
                <a:latin typeface="Arial" panose="020B0604020202020204" pitchFamily="34" charset="0"/>
                <a:cs typeface="Arial" panose="020B0604020202020204" pitchFamily="34" charset="0"/>
              </a:rPr>
              <a:t>Solve problems and </a:t>
            </a:r>
            <a:r>
              <a:rPr lang="en-US" dirty="0">
                <a:latin typeface="Arial" panose="020B0604020202020204" pitchFamily="34" charset="0"/>
                <a:cs typeface="Arial" panose="020B0604020202020204" pitchFamily="34" charset="0"/>
              </a:rPr>
              <a:t>design things that </a:t>
            </a:r>
            <a:r>
              <a:rPr lang="en-US" dirty="0" smtClean="0">
                <a:latin typeface="Arial" panose="020B0604020202020204" pitchFamily="34" charset="0"/>
                <a:cs typeface="Arial" panose="020B0604020202020204" pitchFamily="34" charset="0"/>
              </a:rPr>
              <a:t>matter</a:t>
            </a:r>
          </a:p>
          <a:p>
            <a:pPr lvl="1"/>
            <a:r>
              <a:rPr lang="en-US" dirty="0">
                <a:latin typeface="Arial" panose="020B0604020202020204" pitchFamily="34" charset="0"/>
                <a:cs typeface="Arial" panose="020B0604020202020204" pitchFamily="34" charset="0"/>
              </a:rPr>
              <a:t>H</a:t>
            </a:r>
            <a:r>
              <a:rPr lang="en-US" dirty="0" smtClean="0">
                <a:latin typeface="Arial" panose="020B0604020202020204" pitchFamily="34" charset="0"/>
                <a:cs typeface="Arial" panose="020B0604020202020204" pitchFamily="34" charset="0"/>
              </a:rPr>
              <a:t>ealth informatics</a:t>
            </a:r>
          </a:p>
          <a:p>
            <a:pPr lvl="1"/>
            <a:r>
              <a:rPr lang="en-US" dirty="0" smtClean="0">
                <a:latin typeface="Arial" panose="020B0604020202020204" pitchFamily="34" charset="0"/>
                <a:cs typeface="Arial" panose="020B0604020202020204" pitchFamily="34" charset="0"/>
              </a:rPr>
              <a:t>Restore and improve urban infrastructure</a:t>
            </a:r>
          </a:p>
          <a:p>
            <a:pPr lvl="1"/>
            <a:r>
              <a:rPr lang="en-US" dirty="0" smtClean="0">
                <a:latin typeface="Arial" panose="020B0604020202020204" pitchFamily="34" charset="0"/>
                <a:cs typeface="Arial" panose="020B0604020202020204" pitchFamily="34" charset="0"/>
              </a:rPr>
              <a:t>Secure cyberspace</a:t>
            </a:r>
          </a:p>
          <a:p>
            <a:pPr lvl="1"/>
            <a:r>
              <a:rPr lang="en-US" dirty="0" smtClean="0">
                <a:latin typeface="Arial" panose="020B0604020202020204" pitchFamily="34" charset="0"/>
                <a:cs typeface="Arial" panose="020B0604020202020204" pitchFamily="34" charset="0"/>
              </a:rPr>
              <a:t>Bioengineers develop new medical technology</a:t>
            </a:r>
          </a:p>
          <a:p>
            <a:pPr lvl="1"/>
            <a:r>
              <a:rPr lang="en-US" dirty="0" smtClean="0">
                <a:latin typeface="Arial" panose="020B0604020202020204" pitchFamily="34" charset="0"/>
                <a:cs typeface="Arial" panose="020B0604020202020204" pitchFamily="34" charset="0"/>
              </a:rPr>
              <a:t>Provide access to clean water</a:t>
            </a:r>
          </a:p>
          <a:p>
            <a:pPr lvl="1"/>
            <a:r>
              <a:rPr lang="en-US" dirty="0" smtClean="0">
                <a:latin typeface="Arial" panose="020B0604020202020204" pitchFamily="34" charset="0"/>
                <a:cs typeface="Arial" panose="020B0604020202020204" pitchFamily="34" charset="0"/>
              </a:rPr>
              <a:t>Space program</a:t>
            </a:r>
          </a:p>
          <a:p>
            <a:pPr lvl="1"/>
            <a:r>
              <a:rPr lang="en-US" dirty="0" smtClean="0">
                <a:latin typeface="Arial" panose="020B0604020202020204" pitchFamily="34" charset="0"/>
                <a:cs typeface="Arial" panose="020B0604020202020204" pitchFamily="34" charset="0"/>
              </a:rPr>
              <a:t>Defense</a:t>
            </a:r>
          </a:p>
          <a:p>
            <a:pPr lvl="1"/>
            <a:r>
              <a:rPr lang="en-US" dirty="0" smtClean="0">
                <a:latin typeface="Arial" panose="020B0604020202020204" pitchFamily="34" charset="0"/>
                <a:cs typeface="Arial" panose="020B0604020202020204" pitchFamily="34" charset="0"/>
              </a:rPr>
              <a:t>Power grid</a:t>
            </a:r>
          </a:p>
          <a:p>
            <a:pPr lvl="1"/>
            <a:r>
              <a:rPr lang="en-US" dirty="0" smtClean="0">
                <a:latin typeface="Arial" panose="020B0604020202020204" pitchFamily="34" charset="0"/>
                <a:cs typeface="Arial" panose="020B0604020202020204" pitchFamily="34" charset="0"/>
              </a:rPr>
              <a:t>Virtual reality - </a:t>
            </a:r>
            <a:r>
              <a:rPr lang="en-US" dirty="0">
                <a:latin typeface="Arial" panose="020B0604020202020204" pitchFamily="34" charset="0"/>
                <a:cs typeface="Arial" panose="020B0604020202020204" pitchFamily="34" charset="0"/>
              </a:rPr>
              <a:t>from psychiatry to education, virtual reality is becoming a powerful new tool for training practitioners and treating patients, in addition to its growing use in various forms of entertainment</a:t>
            </a:r>
            <a:r>
              <a:rPr lang="en-US" dirty="0" smtClean="0">
                <a:latin typeface="Arial" panose="020B0604020202020204" pitchFamily="34" charset="0"/>
                <a:cs typeface="Arial" panose="020B0604020202020204" pitchFamily="34" charset="0"/>
              </a:rPr>
              <a:t>.</a:t>
            </a:r>
          </a:p>
          <a:p>
            <a:pPr lvl="1"/>
            <a:r>
              <a:rPr lang="en-US" dirty="0" smtClean="0">
                <a:latin typeface="Arial" panose="020B0604020202020204" pitchFamily="34" charset="0"/>
                <a:cs typeface="Arial" panose="020B0604020202020204" pitchFamily="34" charset="0"/>
              </a:rPr>
              <a:t>Entertainment technology</a:t>
            </a:r>
          </a:p>
          <a:p>
            <a:pPr lvl="1"/>
            <a:r>
              <a:rPr lang="en-US" dirty="0" smtClean="0">
                <a:latin typeface="Arial" panose="020B0604020202020204" pitchFamily="34" charset="0"/>
                <a:cs typeface="Arial" panose="020B0604020202020204" pitchFamily="34" charset="0"/>
              </a:rPr>
              <a:t>Transportation</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Earn </a:t>
            </a:r>
            <a:r>
              <a:rPr lang="en-US" dirty="0">
                <a:latin typeface="Arial" panose="020B0604020202020204" pitchFamily="34" charset="0"/>
                <a:cs typeface="Arial" panose="020B0604020202020204" pitchFamily="34" charset="0"/>
              </a:rPr>
              <a:t>a </a:t>
            </a:r>
            <a:r>
              <a:rPr lang="en-US" dirty="0" smtClean="0">
                <a:latin typeface="Arial" panose="020B0604020202020204" pitchFamily="34" charset="0"/>
                <a:cs typeface="Arial" panose="020B0604020202020204" pitchFamily="34" charset="0"/>
              </a:rPr>
              <a:t>good salary</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Travel</a:t>
            </a:r>
          </a:p>
          <a:p>
            <a:r>
              <a:rPr lang="en-US" dirty="0" smtClean="0">
                <a:latin typeface="Arial" panose="020B0604020202020204" pitchFamily="34" charset="0"/>
                <a:cs typeface="Arial" panose="020B0604020202020204" pitchFamily="34" charset="0"/>
              </a:rPr>
              <a:t>Make a difference</a:t>
            </a:r>
            <a:endParaRPr lang="en-US" dirty="0"/>
          </a:p>
        </p:txBody>
      </p:sp>
      <p:sp>
        <p:nvSpPr>
          <p:cNvPr id="4" name="Slide Number Placeholder 3"/>
          <p:cNvSpPr>
            <a:spLocks noGrp="1"/>
          </p:cNvSpPr>
          <p:nvPr>
            <p:ph type="sldNum" sz="quarter" idx="12"/>
          </p:nvPr>
        </p:nvSpPr>
        <p:spPr/>
        <p:txBody>
          <a:bodyPr/>
          <a:lstStyle/>
          <a:p>
            <a:fld id="{F248CB2A-B9B5-45B5-845B-9B071F9704D9}" type="slidenum">
              <a:rPr lang="en-US" smtClean="0"/>
              <a:t>4</a:t>
            </a:fld>
            <a:endParaRPr lang="en-US"/>
          </a:p>
        </p:txBody>
      </p:sp>
    </p:spTree>
    <p:extLst>
      <p:ext uri="{BB962C8B-B14F-4D97-AF65-F5344CB8AC3E}">
        <p14:creationId xmlns:p14="http://schemas.microsoft.com/office/powerpoint/2010/main" val="11183974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48109" cy="438649"/>
          </a:xfrm>
        </p:spPr>
        <p:txBody>
          <a:bodyPr>
            <a:normAutofit fontScale="90000"/>
          </a:bodyPr>
          <a:lstStyle/>
          <a:p>
            <a:pPr algn="ctr"/>
            <a:r>
              <a:rPr lang="en-US" b="1" dirty="0" err="1" smtClean="0">
                <a:latin typeface="Arial" panose="020B0604020202020204" pitchFamily="34" charset="0"/>
                <a:cs typeface="Arial" panose="020B0604020202020204" pitchFamily="34" charset="0"/>
              </a:rPr>
              <a:t>Magis</a:t>
            </a:r>
            <a:r>
              <a:rPr lang="en-US" b="1" dirty="0" smtClean="0">
                <a:latin typeface="Arial" panose="020B0604020202020204" pitchFamily="34" charset="0"/>
                <a:cs typeface="Arial" panose="020B0604020202020204" pitchFamily="34" charset="0"/>
              </a:rPr>
              <a:t> Core Curriculum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5761" y="957944"/>
            <a:ext cx="11678194" cy="5773782"/>
          </a:xfrm>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Fairfield University emphasizes </a:t>
            </a:r>
            <a:r>
              <a:rPr lang="en-US" dirty="0">
                <a:latin typeface="Arial" panose="020B0604020202020204" pitchFamily="34" charset="0"/>
                <a:cs typeface="Arial" panose="020B0604020202020204" pitchFamily="34" charset="0"/>
              </a:rPr>
              <a:t>whole-person development (</a:t>
            </a:r>
            <a:r>
              <a:rPr lang="en-US" i="1" dirty="0" err="1">
                <a:latin typeface="Arial" panose="020B0604020202020204" pitchFamily="34" charset="0"/>
                <a:cs typeface="Arial" panose="020B0604020202020204" pitchFamily="34" charset="0"/>
              </a:rPr>
              <a:t>cura</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personalis</a:t>
            </a:r>
            <a:r>
              <a:rPr lang="en-US" dirty="0" smtClean="0">
                <a:latin typeface="Arial" panose="020B0604020202020204" pitchFamily="34" charset="0"/>
                <a:cs typeface="Arial" panose="020B0604020202020204" pitchFamily="34" charset="0"/>
              </a:rPr>
              <a:t>)</a:t>
            </a:r>
          </a:p>
          <a:p>
            <a:pPr marL="0" indent="0">
              <a:buNone/>
            </a:pPr>
            <a:r>
              <a:rPr lang="en-US" dirty="0" err="1" smtClean="0">
                <a:latin typeface="Arial" panose="020B0604020202020204" pitchFamily="34" charset="0"/>
                <a:cs typeface="Arial" panose="020B0604020202020204" pitchFamily="34" charset="0"/>
              </a:rPr>
              <a:t>Magis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Core Curriculum engages students to establish their own values and understanding of the world while emphasizing excellence in writing, critical reasoning, synthesis of solutions, communication, and an understanding of the "why" and "how" of associated human behaviors</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45 - Credits</a:t>
            </a:r>
          </a:p>
          <a:p>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838200" y="3471396"/>
            <a:ext cx="4023361" cy="2246769"/>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English</a:t>
            </a:r>
          </a:p>
          <a:p>
            <a:r>
              <a:rPr lang="en-US" sz="2800" dirty="0" smtClean="0">
                <a:latin typeface="Arial" panose="020B0604020202020204" pitchFamily="34" charset="0"/>
                <a:cs typeface="Arial" panose="020B0604020202020204" pitchFamily="34" charset="0"/>
              </a:rPr>
              <a:t>History</a:t>
            </a:r>
          </a:p>
          <a:p>
            <a:r>
              <a:rPr lang="en-US" sz="2800" dirty="0" smtClean="0">
                <a:latin typeface="Arial" panose="020B0604020202020204" pitchFamily="34" charset="0"/>
                <a:cs typeface="Arial" panose="020B0604020202020204" pitchFamily="34" charset="0"/>
              </a:rPr>
              <a:t>Math</a:t>
            </a:r>
          </a:p>
          <a:p>
            <a:r>
              <a:rPr lang="en-US" sz="2800" dirty="0" smtClean="0">
                <a:latin typeface="Arial" panose="020B0604020202020204" pitchFamily="34" charset="0"/>
                <a:cs typeface="Arial" panose="020B0604020202020204" pitchFamily="34" charset="0"/>
              </a:rPr>
              <a:t>Philosophy</a:t>
            </a:r>
          </a:p>
          <a:p>
            <a:r>
              <a:rPr lang="en-US" sz="2800" dirty="0" smtClean="0">
                <a:latin typeface="Arial" panose="020B0604020202020204" pitchFamily="34" charset="0"/>
                <a:cs typeface="Arial" panose="020B0604020202020204" pitchFamily="34" charset="0"/>
              </a:rPr>
              <a:t>Modern language</a:t>
            </a:r>
          </a:p>
        </p:txBody>
      </p:sp>
      <p:sp>
        <p:nvSpPr>
          <p:cNvPr id="5" name="TextBox 4"/>
          <p:cNvSpPr txBox="1"/>
          <p:nvPr/>
        </p:nvSpPr>
        <p:spPr>
          <a:xfrm>
            <a:off x="6527072" y="3686839"/>
            <a:ext cx="4698275" cy="1815882"/>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Religious studies</a:t>
            </a:r>
          </a:p>
          <a:p>
            <a:r>
              <a:rPr lang="en-US" sz="2800" dirty="0" smtClean="0">
                <a:latin typeface="Arial" panose="020B0604020202020204" pitchFamily="34" charset="0"/>
                <a:cs typeface="Arial" panose="020B0604020202020204" pitchFamily="34" charset="0"/>
              </a:rPr>
              <a:t>Politics</a:t>
            </a:r>
          </a:p>
          <a:p>
            <a:r>
              <a:rPr lang="en-US" sz="2800" dirty="0" smtClean="0">
                <a:latin typeface="Arial" panose="020B0604020202020204" pitchFamily="34" charset="0"/>
                <a:cs typeface="Arial" panose="020B0604020202020204" pitchFamily="34" charset="0"/>
              </a:rPr>
              <a:t>Economics</a:t>
            </a:r>
          </a:p>
          <a:p>
            <a:r>
              <a:rPr lang="en-US" sz="2800" dirty="0" smtClean="0">
                <a:latin typeface="Arial" panose="020B0604020202020204" pitchFamily="34" charset="0"/>
                <a:cs typeface="Arial" panose="020B0604020202020204" pitchFamily="34" charset="0"/>
              </a:rPr>
              <a:t>Sociology &amp; Anthropology</a:t>
            </a:r>
            <a:endParaRPr lang="en-US" sz="28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F248CB2A-B9B5-45B5-845B-9B071F9704D9}" type="slidenum">
              <a:rPr lang="en-US" smtClean="0"/>
              <a:t>5</a:t>
            </a:fld>
            <a:endParaRPr lang="en-US"/>
          </a:p>
        </p:txBody>
      </p:sp>
    </p:spTree>
    <p:extLst>
      <p:ext uri="{BB962C8B-B14F-4D97-AF65-F5344CB8AC3E}">
        <p14:creationId xmlns:p14="http://schemas.microsoft.com/office/powerpoint/2010/main" val="255339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Opportunities in the Engineering Program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3200" dirty="0" smtClean="0">
                <a:latin typeface="Arial" panose="020B0604020202020204" pitchFamily="34" charset="0"/>
                <a:cs typeface="Arial" panose="020B0604020202020204" pitchFamily="34" charset="0"/>
              </a:rPr>
              <a:t>Internships </a:t>
            </a:r>
          </a:p>
          <a:p>
            <a:r>
              <a:rPr lang="en-US" sz="3200" dirty="0" smtClean="0">
                <a:latin typeface="Arial" panose="020B0604020202020204" pitchFamily="34" charset="0"/>
                <a:cs typeface="Arial" panose="020B0604020202020204" pitchFamily="34" charset="0"/>
              </a:rPr>
              <a:t>Study Abroad</a:t>
            </a:r>
          </a:p>
          <a:p>
            <a:r>
              <a:rPr lang="en-US" sz="3200" dirty="0" smtClean="0">
                <a:latin typeface="Arial" panose="020B0604020202020204" pitchFamily="34" charset="0"/>
                <a:cs typeface="Arial" panose="020B0604020202020204" pitchFamily="34" charset="0"/>
              </a:rPr>
              <a:t>Research with faculty</a:t>
            </a:r>
          </a:p>
          <a:p>
            <a:r>
              <a:rPr lang="en-US" sz="3200" dirty="0" smtClean="0">
                <a:latin typeface="Arial" panose="020B0604020202020204" pitchFamily="34" charset="0"/>
                <a:cs typeface="Arial" panose="020B0604020202020204" pitchFamily="34" charset="0"/>
              </a:rPr>
              <a:t>Clubs – For example, SWE, IEEE, ASME</a:t>
            </a:r>
          </a:p>
          <a:p>
            <a:r>
              <a:rPr lang="en-US" sz="3200" dirty="0" smtClean="0">
                <a:latin typeface="Arial" panose="020B0604020202020204" pitchFamily="34" charset="0"/>
                <a:cs typeface="Arial" panose="020B0604020202020204" pitchFamily="34" charset="0"/>
              </a:rPr>
              <a:t>Networking</a:t>
            </a:r>
          </a:p>
          <a:p>
            <a:r>
              <a:rPr lang="en-US" sz="3200" dirty="0" smtClean="0">
                <a:latin typeface="Arial" panose="020B0604020202020204" pitchFamily="34" charset="0"/>
                <a:cs typeface="Arial" panose="020B0604020202020204" pitchFamily="34" charset="0"/>
              </a:rPr>
              <a:t>Having Fun</a:t>
            </a:r>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248CB2A-B9B5-45B5-845B-9B071F9704D9}" type="slidenum">
              <a:rPr lang="en-US" smtClean="0"/>
              <a:t>6</a:t>
            </a:fld>
            <a:endParaRPr lang="en-US"/>
          </a:p>
        </p:txBody>
      </p:sp>
    </p:spTree>
    <p:extLst>
      <p:ext uri="{BB962C8B-B14F-4D97-AF65-F5344CB8AC3E}">
        <p14:creationId xmlns:p14="http://schemas.microsoft.com/office/powerpoint/2010/main" val="2419059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776" y="121604"/>
            <a:ext cx="11301549" cy="878976"/>
          </a:xfrm>
        </p:spPr>
        <p:txBody>
          <a:bodyPr>
            <a:normAutofit fontScale="90000"/>
          </a:bodyPr>
          <a:lstStyle/>
          <a:p>
            <a:pPr algn="ctr"/>
            <a:r>
              <a:rPr lang="en-US" sz="3800" b="1" dirty="0" smtClean="0">
                <a:latin typeface="Arial" panose="020B0604020202020204" pitchFamily="34" charset="0"/>
                <a:cs typeface="Arial" panose="020B0604020202020204" pitchFamily="34" charset="0"/>
              </a:rPr>
              <a:t>Recommended Reading for New College Parents</a:t>
            </a: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00251" y="1000579"/>
            <a:ext cx="8908868" cy="5156381"/>
          </a:xfrm>
        </p:spPr>
        <p:txBody>
          <a:bodyPr>
            <a:normAutofit/>
          </a:bodyPr>
          <a:lstStyle/>
          <a:p>
            <a:pPr marL="0" indent="0">
              <a:buNone/>
            </a:pPr>
            <a:r>
              <a:rPr lang="en-US" dirty="0" smtClean="0">
                <a:latin typeface="Arial" panose="020B0604020202020204" pitchFamily="34" charset="0"/>
                <a:cs typeface="Arial" panose="020B0604020202020204" pitchFamily="34" charset="0"/>
              </a:rPr>
              <a:t>Find </a:t>
            </a:r>
            <a:r>
              <a:rPr lang="en-US" dirty="0">
                <a:latin typeface="Arial" panose="020B0604020202020204" pitchFamily="34" charset="0"/>
                <a:cs typeface="Arial" panose="020B0604020202020204" pitchFamily="34" charset="0"/>
              </a:rPr>
              <a:t>a balance between staying connected and promoting </a:t>
            </a:r>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child’s evolving </a:t>
            </a:r>
            <a:r>
              <a:rPr lang="en-US" dirty="0" smtClean="0">
                <a:latin typeface="Arial" panose="020B0604020202020204" pitchFamily="34" charset="0"/>
                <a:cs typeface="Arial" panose="020B0604020202020204" pitchFamily="34" charset="0"/>
              </a:rPr>
              <a:t>independence</a:t>
            </a:r>
          </a:p>
          <a:p>
            <a:pPr marL="0" indent="0">
              <a:buNone/>
            </a:pPr>
            <a:endParaRPr lang="en-US" sz="1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 Time Of Ambivalence For All Parents</a:t>
            </a:r>
          </a:p>
          <a:p>
            <a:r>
              <a:rPr lang="en-US" sz="2400" dirty="0" smtClean="0">
                <a:latin typeface="Arial" panose="020B0604020202020204" pitchFamily="34" charset="0"/>
                <a:cs typeface="Arial" panose="020B0604020202020204" pitchFamily="34" charset="0"/>
              </a:rPr>
              <a:t>Discuss Academic Goals And Expectations Ahead Of Time</a:t>
            </a:r>
          </a:p>
          <a:p>
            <a:r>
              <a:rPr lang="en-US" sz="2400" dirty="0" smtClean="0">
                <a:latin typeface="Arial" panose="020B0604020202020204" pitchFamily="34" charset="0"/>
                <a:cs typeface="Arial" panose="020B0604020202020204" pitchFamily="34" charset="0"/>
              </a:rPr>
              <a:t>Don’t Try To Solve Your Child’s Problems - Encourage Your Child To Use The Appropriate Campus Resources.</a:t>
            </a:r>
          </a:p>
          <a:p>
            <a:r>
              <a:rPr lang="en-US" sz="2400" dirty="0" smtClean="0">
                <a:latin typeface="Arial" panose="020B0604020202020204" pitchFamily="34" charset="0"/>
                <a:cs typeface="Arial" panose="020B0604020202020204" pitchFamily="34" charset="0"/>
              </a:rPr>
              <a:t>Send Care Packages – “I’m Thinking Of You.”</a:t>
            </a:r>
          </a:p>
          <a:p>
            <a:r>
              <a:rPr lang="en-US" sz="2400" dirty="0" smtClean="0">
                <a:latin typeface="Arial" panose="020B0604020202020204" pitchFamily="34" charset="0"/>
                <a:cs typeface="Arial" panose="020B0604020202020204" pitchFamily="34" charset="0"/>
              </a:rPr>
              <a:t>Don’t Expect A Response To Every Text.</a:t>
            </a:r>
          </a:p>
          <a:p>
            <a:r>
              <a:rPr lang="en-US" sz="2400" dirty="0" smtClean="0">
                <a:latin typeface="Arial" panose="020B0604020202020204" pitchFamily="34" charset="0"/>
                <a:cs typeface="Arial" panose="020B0604020202020204" pitchFamily="34" charset="0"/>
              </a:rPr>
              <a:t>Be prepared for some unhappiness: Overworked, Test results not up to expectations, Homesick</a:t>
            </a:r>
            <a:r>
              <a:rPr lang="en-US" sz="2400" dirty="0">
                <a:latin typeface="Arial" panose="020B0604020202020204" pitchFamily="34" charset="0"/>
                <a:cs typeface="Arial" panose="020B0604020202020204" pitchFamily="34" charset="0"/>
              </a:rPr>
              <a:t>, O</a:t>
            </a:r>
            <a:r>
              <a:rPr lang="en-US" sz="2400" dirty="0" smtClean="0">
                <a:latin typeface="Arial" panose="020B0604020202020204" pitchFamily="34" charset="0"/>
                <a:cs typeface="Arial" panose="020B0604020202020204" pitchFamily="34" charset="0"/>
              </a:rPr>
              <a:t>vertired </a:t>
            </a:r>
            <a:r>
              <a:rPr lang="en-US" sz="2400" dirty="0">
                <a:latin typeface="Arial" panose="020B0604020202020204" pitchFamily="34" charset="0"/>
                <a:cs typeface="Arial" panose="020B0604020202020204" pitchFamily="34" charset="0"/>
              </a:rPr>
              <a:t>from studying all night</a:t>
            </a:r>
            <a:r>
              <a:rPr lang="en-US" sz="2400" dirty="0" smtClean="0">
                <a:latin typeface="Arial" panose="020B0604020202020204" pitchFamily="34" charset="0"/>
                <a:cs typeface="Arial" panose="020B0604020202020204" pitchFamily="34" charset="0"/>
              </a:rPr>
              <a:t>, A </a:t>
            </a:r>
            <a:r>
              <a:rPr lang="en-US" sz="2400" dirty="0">
                <a:latin typeface="Arial" panose="020B0604020202020204" pitchFamily="34" charset="0"/>
                <a:cs typeface="Arial" panose="020B0604020202020204" pitchFamily="34" charset="0"/>
              </a:rPr>
              <a:t>romantic relationship </a:t>
            </a:r>
            <a:r>
              <a:rPr lang="en-US" sz="2400" dirty="0" smtClean="0">
                <a:latin typeface="Arial" panose="020B0604020202020204" pitchFamily="34" charset="0"/>
                <a:cs typeface="Arial" panose="020B0604020202020204" pitchFamily="34" charset="0"/>
              </a:rPr>
              <a:t>falls apart</a:t>
            </a: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9780062400567_p0_v2_s192x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3" y="1000579"/>
            <a:ext cx="2786744" cy="4279298"/>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F248CB2A-B9B5-45B5-845B-9B071F9704D9}" type="slidenum">
              <a:rPr lang="en-US" smtClean="0"/>
              <a:t>7</a:t>
            </a:fld>
            <a:endParaRPr lang="en-US"/>
          </a:p>
        </p:txBody>
      </p:sp>
      <p:sp>
        <p:nvSpPr>
          <p:cNvPr id="7" name="TextBox 6"/>
          <p:cNvSpPr txBox="1"/>
          <p:nvPr/>
        </p:nvSpPr>
        <p:spPr>
          <a:xfrm>
            <a:off x="374469" y="6000206"/>
            <a:ext cx="11660777"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The Family Educational Rights and Privacy Act of 1974 (</a:t>
            </a:r>
            <a:r>
              <a:rPr lang="en-US" sz="2400" b="1" dirty="0">
                <a:latin typeface="Arial" panose="020B0604020202020204" pitchFamily="34" charset="0"/>
                <a:cs typeface="Arial" panose="020B0604020202020204" pitchFamily="34" charset="0"/>
              </a:rPr>
              <a:t>FERPA</a:t>
            </a:r>
            <a:r>
              <a:rPr lang="en-US" sz="2400" dirty="0">
                <a:latin typeface="Arial" panose="020B0604020202020204" pitchFamily="34" charset="0"/>
                <a:cs typeface="Arial" panose="020B0604020202020204" pitchFamily="34" charset="0"/>
              </a:rPr>
              <a:t>) is a federal law that protects the privacy of student education records</a:t>
            </a:r>
          </a:p>
        </p:txBody>
      </p:sp>
    </p:spTree>
    <p:extLst>
      <p:ext uri="{BB962C8B-B14F-4D97-AF65-F5344CB8AC3E}">
        <p14:creationId xmlns:p14="http://schemas.microsoft.com/office/powerpoint/2010/main" val="30671788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fontScale="90000"/>
          </a:bodyPr>
          <a:lstStyle/>
          <a:p>
            <a:pPr algn="ctr"/>
            <a:r>
              <a:rPr lang="en-US" dirty="0" smtClean="0">
                <a:latin typeface="Arial" panose="020B0604020202020204" pitchFamily="34" charset="0"/>
                <a:cs typeface="Arial" panose="020B0604020202020204" pitchFamily="34" charset="0"/>
              </a:rPr>
              <a:t>Resources and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2846" y="1045030"/>
            <a:ext cx="11617234" cy="5468981"/>
          </a:xfrm>
        </p:spPr>
        <p:txBody>
          <a:bodyPr>
            <a:noAutofit/>
          </a:bodyPr>
          <a:lstStyle/>
          <a:p>
            <a:r>
              <a:rPr lang="en-US" dirty="0" smtClean="0">
                <a:latin typeface="Arial" panose="020B0604020202020204" pitchFamily="34" charset="0"/>
                <a:cs typeface="Arial" panose="020B0604020202020204" pitchFamily="34" charset="0"/>
              </a:rPr>
              <a:t>Academic advisement</a:t>
            </a:r>
          </a:p>
          <a:p>
            <a:r>
              <a:rPr lang="en-US" dirty="0" smtClean="0">
                <a:latin typeface="Arial" panose="020B0604020202020204" pitchFamily="34" charset="0"/>
                <a:cs typeface="Arial" panose="020B0604020202020204" pitchFamily="34" charset="0"/>
              </a:rPr>
              <a:t>Tutoring</a:t>
            </a:r>
          </a:p>
          <a:p>
            <a:r>
              <a:rPr lang="en-US" dirty="0" smtClean="0">
                <a:latin typeface="Arial" panose="020B0604020202020204" pitchFamily="34" charset="0"/>
                <a:cs typeface="Arial" panose="020B0604020202020204" pitchFamily="34" charset="0"/>
              </a:rPr>
              <a:t>Students with disabilities should contact the Office of Accessibility</a:t>
            </a:r>
          </a:p>
          <a:p>
            <a:r>
              <a:rPr lang="en-US" dirty="0">
                <a:latin typeface="Arial" panose="020B0604020202020204" pitchFamily="34" charset="0"/>
                <a:cs typeface="Arial" panose="020B0604020202020204" pitchFamily="34" charset="0"/>
              </a:rPr>
              <a:t>Office of Academic Support and Retention provides individual and group services aimed at facilitating student transition and increasing student engagement and academic success. </a:t>
            </a:r>
            <a:endParaRPr lang="en-US" dirty="0" smtClean="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DiMenna-Nyselius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Library research assistance</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Writing Center – in library</a:t>
            </a:r>
          </a:p>
          <a:p>
            <a:r>
              <a:rPr lang="en-US" dirty="0" smtClean="0">
                <a:latin typeface="Arial" panose="020B0604020202020204" pitchFamily="34" charset="0"/>
                <a:cs typeface="Arial" panose="020B0604020202020204" pitchFamily="34" charset="0"/>
              </a:rPr>
              <a:t>Information technology services – in library</a:t>
            </a:r>
          </a:p>
          <a:p>
            <a:r>
              <a:rPr lang="en-US" dirty="0" smtClean="0">
                <a:latin typeface="Arial" panose="020B0604020202020204" pitchFamily="34" charset="0"/>
                <a:cs typeface="Arial" panose="020B0604020202020204" pitchFamily="34" charset="0"/>
              </a:rPr>
              <a:t>Career center</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248CB2A-B9B5-45B5-845B-9B071F9704D9}" type="slidenum">
              <a:rPr lang="en-US" smtClean="0"/>
              <a:t>8</a:t>
            </a:fld>
            <a:endParaRPr lang="en-US"/>
          </a:p>
        </p:txBody>
      </p:sp>
    </p:spTree>
    <p:extLst>
      <p:ext uri="{BB962C8B-B14F-4D97-AF65-F5344CB8AC3E}">
        <p14:creationId xmlns:p14="http://schemas.microsoft.com/office/powerpoint/2010/main" val="38052516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354</Words>
  <Application>Microsoft Macintosh PowerPoint</Application>
  <PresentationFormat>Custom</PresentationFormat>
  <Paragraphs>90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Welcome to the Engineering Program at Fairfield University</vt:lpstr>
      <vt:lpstr>Engineering Programs</vt:lpstr>
      <vt:lpstr>Engineering Programs</vt:lpstr>
      <vt:lpstr>Excitement of Engineering</vt:lpstr>
      <vt:lpstr>Magis Core Curriculum</vt:lpstr>
      <vt:lpstr>Opportunities in the Engineering Program</vt:lpstr>
      <vt:lpstr>Recommended Reading for New College Parents</vt:lpstr>
      <vt:lpstr>Resources and Services</vt:lpstr>
    </vt:vector>
  </TitlesOfParts>
  <Company>Fairfield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Fairfield University</dc:title>
  <dc:creator>Hoffman, Harvey</dc:creator>
  <cp:lastModifiedBy>Sara Colabella</cp:lastModifiedBy>
  <cp:revision>18</cp:revision>
  <cp:lastPrinted>2019-06-17T18:28:31Z</cp:lastPrinted>
  <dcterms:created xsi:type="dcterms:W3CDTF">2019-06-17T16:52:29Z</dcterms:created>
  <dcterms:modified xsi:type="dcterms:W3CDTF">2019-06-17T20:17:57Z</dcterms:modified>
</cp:coreProperties>
</file>