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notesMasterIdLst>
    <p:notesMasterId r:id="rId3"/>
  </p:notesMasterIdLst>
  <p:handoutMasterIdLst>
    <p:handoutMasterId r:id="rId4"/>
  </p:handoutMasterIdLst>
  <p:sldIdLst>
    <p:sldId id="256" r:id="rId2"/>
  </p:sldIdLst>
  <p:sldSz cx="42062400" cy="32918400"/>
  <p:notesSz cx="7077075" cy="9383713"/>
  <p:defaultTextStyle>
    <a:defPPr>
      <a:defRPr lang="en-US"/>
    </a:defPPr>
    <a:lvl1pPr algn="l" rtl="0" fontAlgn="base">
      <a:spcBef>
        <a:spcPct val="0"/>
      </a:spcBef>
      <a:spcAft>
        <a:spcPct val="0"/>
      </a:spcAft>
      <a:defRPr sz="2400" kern="1200">
        <a:solidFill>
          <a:schemeClr val="tx1"/>
        </a:solidFill>
        <a:latin typeface="Times" charset="0"/>
        <a:ea typeface="MS PGothic" pitchFamily="34" charset="-128"/>
        <a:cs typeface="+mn-cs"/>
      </a:defRPr>
    </a:lvl1pPr>
    <a:lvl2pPr marL="457200" algn="l" rtl="0" fontAlgn="base">
      <a:spcBef>
        <a:spcPct val="0"/>
      </a:spcBef>
      <a:spcAft>
        <a:spcPct val="0"/>
      </a:spcAft>
      <a:defRPr sz="2400" kern="1200">
        <a:solidFill>
          <a:schemeClr val="tx1"/>
        </a:solidFill>
        <a:latin typeface="Times" charset="0"/>
        <a:ea typeface="MS PGothic" pitchFamily="34" charset="-128"/>
        <a:cs typeface="+mn-cs"/>
      </a:defRPr>
    </a:lvl2pPr>
    <a:lvl3pPr marL="914400" algn="l" rtl="0" fontAlgn="base">
      <a:spcBef>
        <a:spcPct val="0"/>
      </a:spcBef>
      <a:spcAft>
        <a:spcPct val="0"/>
      </a:spcAft>
      <a:defRPr sz="2400" kern="1200">
        <a:solidFill>
          <a:schemeClr val="tx1"/>
        </a:solidFill>
        <a:latin typeface="Times" charset="0"/>
        <a:ea typeface="MS PGothic" pitchFamily="34" charset="-128"/>
        <a:cs typeface="+mn-cs"/>
      </a:defRPr>
    </a:lvl3pPr>
    <a:lvl4pPr marL="1371600" algn="l" rtl="0" fontAlgn="base">
      <a:spcBef>
        <a:spcPct val="0"/>
      </a:spcBef>
      <a:spcAft>
        <a:spcPct val="0"/>
      </a:spcAft>
      <a:defRPr sz="2400" kern="1200">
        <a:solidFill>
          <a:schemeClr val="tx1"/>
        </a:solidFill>
        <a:latin typeface="Times" charset="0"/>
        <a:ea typeface="MS PGothic" pitchFamily="34" charset="-128"/>
        <a:cs typeface="+mn-cs"/>
      </a:defRPr>
    </a:lvl4pPr>
    <a:lvl5pPr marL="1828800" algn="l" rtl="0" fontAlgn="base">
      <a:spcBef>
        <a:spcPct val="0"/>
      </a:spcBef>
      <a:spcAft>
        <a:spcPct val="0"/>
      </a:spcAft>
      <a:defRPr sz="2400" kern="1200">
        <a:solidFill>
          <a:schemeClr val="tx1"/>
        </a:solidFill>
        <a:latin typeface="Times" charset="0"/>
        <a:ea typeface="MS PGothic" pitchFamily="34" charset="-128"/>
        <a:cs typeface="+mn-cs"/>
      </a:defRPr>
    </a:lvl5pPr>
    <a:lvl6pPr marL="2286000" algn="l" defTabSz="914400" rtl="0" eaLnBrk="1" latinLnBrk="0" hangingPunct="1">
      <a:defRPr sz="2400" kern="1200">
        <a:solidFill>
          <a:schemeClr val="tx1"/>
        </a:solidFill>
        <a:latin typeface="Times" charset="0"/>
        <a:ea typeface="MS PGothic" pitchFamily="34" charset="-128"/>
        <a:cs typeface="+mn-cs"/>
      </a:defRPr>
    </a:lvl6pPr>
    <a:lvl7pPr marL="2743200" algn="l" defTabSz="914400" rtl="0" eaLnBrk="1" latinLnBrk="0" hangingPunct="1">
      <a:defRPr sz="2400" kern="1200">
        <a:solidFill>
          <a:schemeClr val="tx1"/>
        </a:solidFill>
        <a:latin typeface="Times" charset="0"/>
        <a:ea typeface="MS PGothic" pitchFamily="34" charset="-128"/>
        <a:cs typeface="+mn-cs"/>
      </a:defRPr>
    </a:lvl7pPr>
    <a:lvl8pPr marL="3200400" algn="l" defTabSz="914400" rtl="0" eaLnBrk="1" latinLnBrk="0" hangingPunct="1">
      <a:defRPr sz="2400" kern="1200">
        <a:solidFill>
          <a:schemeClr val="tx1"/>
        </a:solidFill>
        <a:latin typeface="Times" charset="0"/>
        <a:ea typeface="MS PGothic" pitchFamily="34" charset="-128"/>
        <a:cs typeface="+mn-cs"/>
      </a:defRPr>
    </a:lvl8pPr>
    <a:lvl9pPr marL="3657600" algn="l" defTabSz="914400" rtl="0" eaLnBrk="1" latinLnBrk="0" hangingPunct="1">
      <a:defRPr sz="2400" kern="1200">
        <a:solidFill>
          <a:schemeClr val="tx1"/>
        </a:solidFill>
        <a:latin typeface="Times"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990033"/>
    <a:srgbClr val="A50021"/>
    <a:srgbClr val="B2B29C"/>
    <a:srgbClr val="FFFFFF"/>
    <a:srgbClr val="FFFF66"/>
    <a:srgbClr val="FFCCFF"/>
    <a:srgbClr val="CCFFFF"/>
    <a:srgbClr val="66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20" d="100"/>
          <a:sy n="20" d="100"/>
        </p:scale>
        <p:origin x="-3320" y="-696"/>
      </p:cViewPr>
      <p:guideLst>
        <p:guide orient="horz" pos="10368"/>
        <p:guide pos="13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handoutMaster" Target="handoutMasters/handout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540" tIns="45769" rIns="91540" bIns="45769" numCol="1" anchor="t" anchorCtr="0" compatLnSpc="1">
            <a:prstTxWarp prst="textNoShape">
              <a:avLst/>
            </a:prstTxWarp>
          </a:bodyPr>
          <a:lstStyle>
            <a:lvl1pPr defTabSz="915988">
              <a:defRPr sz="1200">
                <a:latin typeface="Times New Roman" charset="0"/>
                <a:ea typeface="ＭＳ Ｐゴシック" charset="0"/>
                <a:cs typeface="+mn-cs"/>
              </a:defRPr>
            </a:lvl1pPr>
          </a:lstStyle>
          <a:p>
            <a:pPr>
              <a:defRPr/>
            </a:pPr>
            <a:endParaRPr lang="en-US"/>
          </a:p>
        </p:txBody>
      </p:sp>
      <p:sp>
        <p:nvSpPr>
          <p:cNvPr id="4099" name="Rectangle 3"/>
          <p:cNvSpPr>
            <a:spLocks noGrp="1" noChangeArrowheads="1"/>
          </p:cNvSpPr>
          <p:nvPr>
            <p:ph type="dt" sz="quarter" idx="1"/>
          </p:nvPr>
        </p:nvSpPr>
        <p:spPr bwMode="auto">
          <a:xfrm>
            <a:off x="4010025" y="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540" tIns="45769" rIns="91540" bIns="45769" numCol="1" anchor="t" anchorCtr="0" compatLnSpc="1">
            <a:prstTxWarp prst="textNoShape">
              <a:avLst/>
            </a:prstTxWarp>
          </a:bodyPr>
          <a:lstStyle>
            <a:lvl1pPr algn="r" defTabSz="915988">
              <a:defRPr sz="1200">
                <a:latin typeface="Times New Roman" charset="0"/>
                <a:ea typeface="ＭＳ Ｐゴシック" charset="0"/>
                <a:cs typeface="+mn-cs"/>
              </a:defRPr>
            </a:lvl1pPr>
          </a:lstStyle>
          <a:p>
            <a:pPr>
              <a:defRPr/>
            </a:pPr>
            <a:endParaRPr lang="en-US"/>
          </a:p>
        </p:txBody>
      </p:sp>
      <p:sp>
        <p:nvSpPr>
          <p:cNvPr id="4100" name="Rectangle 4"/>
          <p:cNvSpPr>
            <a:spLocks noGrp="1" noChangeArrowheads="1"/>
          </p:cNvSpPr>
          <p:nvPr>
            <p:ph type="ftr" sz="quarter" idx="2"/>
          </p:nvPr>
        </p:nvSpPr>
        <p:spPr bwMode="auto">
          <a:xfrm>
            <a:off x="0" y="8913813"/>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540" tIns="45769" rIns="91540" bIns="45769" numCol="1" anchor="b" anchorCtr="0" compatLnSpc="1">
            <a:prstTxWarp prst="textNoShape">
              <a:avLst/>
            </a:prstTxWarp>
          </a:bodyPr>
          <a:lstStyle>
            <a:lvl1pPr defTabSz="915988">
              <a:defRPr sz="1200">
                <a:latin typeface="Times New Roman" charset="0"/>
                <a:ea typeface="ＭＳ Ｐゴシック" charset="0"/>
                <a:cs typeface="+mn-cs"/>
              </a:defRPr>
            </a:lvl1pPr>
          </a:lstStyle>
          <a:p>
            <a:pPr>
              <a:defRPr/>
            </a:pPr>
            <a:endParaRPr lang="en-US"/>
          </a:p>
        </p:txBody>
      </p:sp>
      <p:sp>
        <p:nvSpPr>
          <p:cNvPr id="4101" name="Rectangle 5"/>
          <p:cNvSpPr>
            <a:spLocks noGrp="1" noChangeArrowheads="1"/>
          </p:cNvSpPr>
          <p:nvPr>
            <p:ph type="sldNum" sz="quarter" idx="3"/>
          </p:nvPr>
        </p:nvSpPr>
        <p:spPr bwMode="auto">
          <a:xfrm>
            <a:off x="4010025" y="8913813"/>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540" tIns="45769" rIns="91540" bIns="45769" numCol="1" anchor="b" anchorCtr="0" compatLnSpc="1">
            <a:prstTxWarp prst="textNoShape">
              <a:avLst/>
            </a:prstTxWarp>
          </a:bodyPr>
          <a:lstStyle>
            <a:lvl1pPr algn="r" defTabSz="915988">
              <a:defRPr sz="1200">
                <a:latin typeface="Times New Roman" pitchFamily="18" charset="0"/>
              </a:defRPr>
            </a:lvl1pPr>
          </a:lstStyle>
          <a:p>
            <a:fld id="{2EC8DE70-57E5-4E59-BBF4-397D14C6222A}" type="slidenum">
              <a:rPr lang="en-US"/>
              <a:pPr/>
              <a:t>‹#›</a:t>
            </a:fld>
            <a:endParaRPr lang="en-US"/>
          </a:p>
        </p:txBody>
      </p:sp>
    </p:spTree>
    <p:extLst>
      <p:ext uri="{BB962C8B-B14F-4D97-AF65-F5344CB8AC3E}">
        <p14:creationId xmlns:p14="http://schemas.microsoft.com/office/powerpoint/2010/main" val="3322746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818" tIns="9409" rIns="18818" bIns="9409" numCol="1" anchor="t" anchorCtr="0" compatLnSpc="1">
            <a:prstTxWarp prst="textNoShape">
              <a:avLst/>
            </a:prstTxWarp>
          </a:bodyPr>
          <a:lstStyle>
            <a:lvl1pPr defTabSz="188913" eaLnBrk="0" hangingPunct="0">
              <a:defRPr sz="200">
                <a:ea typeface="ＭＳ Ｐゴシック" charset="0"/>
                <a:cs typeface="+mn-cs"/>
              </a:defRPr>
            </a:lvl1pPr>
          </a:lstStyle>
          <a:p>
            <a:pPr>
              <a:defRPr/>
            </a:pPr>
            <a:endParaRPr lang="en-US"/>
          </a:p>
        </p:txBody>
      </p:sp>
      <p:sp>
        <p:nvSpPr>
          <p:cNvPr id="3" name="Date Placeholder 2"/>
          <p:cNvSpPr>
            <a:spLocks noGrp="1"/>
          </p:cNvSpPr>
          <p:nvPr>
            <p:ph type="dt" idx="1"/>
          </p:nvPr>
        </p:nvSpPr>
        <p:spPr bwMode="auto">
          <a:xfrm>
            <a:off x="4008438" y="0"/>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818" tIns="9409" rIns="18818" bIns="9409" numCol="1" anchor="t" anchorCtr="0" compatLnSpc="1">
            <a:prstTxWarp prst="textNoShape">
              <a:avLst/>
            </a:prstTxWarp>
          </a:bodyPr>
          <a:lstStyle>
            <a:lvl1pPr algn="r" defTabSz="188913" eaLnBrk="0" hangingPunct="0">
              <a:defRPr sz="200"/>
            </a:lvl1pPr>
          </a:lstStyle>
          <a:p>
            <a:fld id="{6862782D-CECD-405D-81A7-0EBA2743BF50}" type="datetimeFigureOut">
              <a:rPr lang="en-US"/>
              <a:pPr/>
              <a:t>1/15/15</a:t>
            </a:fld>
            <a:endParaRPr lang="en-US"/>
          </a:p>
        </p:txBody>
      </p:sp>
      <p:sp>
        <p:nvSpPr>
          <p:cNvPr id="4" name="Slide Image Placeholder 3"/>
          <p:cNvSpPr>
            <a:spLocks noGrp="1" noRot="1" noChangeAspect="1"/>
          </p:cNvSpPr>
          <p:nvPr>
            <p:ph type="sldImg" idx="2"/>
          </p:nvPr>
        </p:nvSpPr>
        <p:spPr>
          <a:xfrm>
            <a:off x="1290638" y="703263"/>
            <a:ext cx="4497387" cy="3519487"/>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bwMode="auto">
          <a:xfrm>
            <a:off x="708025" y="4457700"/>
            <a:ext cx="5661025" cy="422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818" tIns="9409" rIns="18818" bIns="940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bwMode="auto">
          <a:xfrm>
            <a:off x="0" y="8912225"/>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818" tIns="9409" rIns="18818" bIns="9409" numCol="1" anchor="b" anchorCtr="0" compatLnSpc="1">
            <a:prstTxWarp prst="textNoShape">
              <a:avLst/>
            </a:prstTxWarp>
          </a:bodyPr>
          <a:lstStyle>
            <a:lvl1pPr defTabSz="188913" eaLnBrk="0" hangingPunct="0">
              <a:defRPr sz="200">
                <a:ea typeface="ＭＳ Ｐゴシック" charset="0"/>
                <a:cs typeface="+mn-cs"/>
              </a:defRPr>
            </a:lvl1pPr>
          </a:lstStyle>
          <a:p>
            <a:pPr>
              <a:defRPr/>
            </a:pPr>
            <a:endParaRPr lang="en-US"/>
          </a:p>
        </p:txBody>
      </p:sp>
      <p:sp>
        <p:nvSpPr>
          <p:cNvPr id="7" name="Slide Number Placeholder 6"/>
          <p:cNvSpPr>
            <a:spLocks noGrp="1"/>
          </p:cNvSpPr>
          <p:nvPr>
            <p:ph type="sldNum" sz="quarter" idx="5"/>
          </p:nvPr>
        </p:nvSpPr>
        <p:spPr bwMode="auto">
          <a:xfrm>
            <a:off x="4008438" y="8912225"/>
            <a:ext cx="306705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18818" tIns="9409" rIns="18818" bIns="9409" numCol="1" anchor="b" anchorCtr="0" compatLnSpc="1">
            <a:prstTxWarp prst="textNoShape">
              <a:avLst/>
            </a:prstTxWarp>
          </a:bodyPr>
          <a:lstStyle>
            <a:lvl1pPr algn="r" defTabSz="188913" eaLnBrk="0" hangingPunct="0">
              <a:defRPr sz="200"/>
            </a:lvl1pPr>
          </a:lstStyle>
          <a:p>
            <a:fld id="{D4C6EFA6-A178-40D9-A40C-7FC5636CFC76}" type="slidenum">
              <a:rPr lang="en-US"/>
              <a:pPr/>
              <a:t>‹#›</a:t>
            </a:fld>
            <a:endParaRPr lang="en-US"/>
          </a:p>
        </p:txBody>
      </p:sp>
    </p:spTree>
    <p:extLst>
      <p:ext uri="{BB962C8B-B14F-4D97-AF65-F5344CB8AC3E}">
        <p14:creationId xmlns:p14="http://schemas.microsoft.com/office/powerpoint/2010/main" val="21773497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154680" y="10226042"/>
            <a:ext cx="35753040" cy="7056120"/>
          </a:xfrm>
        </p:spPr>
        <p:txBody>
          <a:bodyPr/>
          <a:lstStyle/>
          <a:p>
            <a:r>
              <a:rPr lang="en-US" smtClean="0"/>
              <a:t>Click to edit Master title style</a:t>
            </a:r>
            <a:endParaRPr lang="en-US"/>
          </a:p>
        </p:txBody>
      </p:sp>
      <p:sp>
        <p:nvSpPr>
          <p:cNvPr id="3" name="Subtitle 2"/>
          <p:cNvSpPr>
            <a:spLocks noGrp="1"/>
          </p:cNvSpPr>
          <p:nvPr>
            <p:ph type="subTitle" idx="1"/>
          </p:nvPr>
        </p:nvSpPr>
        <p:spPr>
          <a:xfrm>
            <a:off x="6309360" y="18653760"/>
            <a:ext cx="29443680" cy="8412480"/>
          </a:xfrm>
        </p:spPr>
        <p:txBody>
          <a:bodyPr/>
          <a:lstStyle>
            <a:lvl1pPr marL="0" indent="0" algn="ctr">
              <a:buNone/>
              <a:defRPr>
                <a:solidFill>
                  <a:schemeClr val="tx1">
                    <a:tint val="75000"/>
                  </a:schemeClr>
                </a:solidFill>
              </a:defRPr>
            </a:lvl1pPr>
            <a:lvl2pPr marL="2142302" indent="0" algn="ctr">
              <a:buNone/>
              <a:defRPr>
                <a:solidFill>
                  <a:schemeClr val="tx1">
                    <a:tint val="75000"/>
                  </a:schemeClr>
                </a:solidFill>
              </a:defRPr>
            </a:lvl2pPr>
            <a:lvl3pPr marL="4284604" indent="0" algn="ctr">
              <a:buNone/>
              <a:defRPr>
                <a:solidFill>
                  <a:schemeClr val="tx1">
                    <a:tint val="75000"/>
                  </a:schemeClr>
                </a:solidFill>
              </a:defRPr>
            </a:lvl3pPr>
            <a:lvl4pPr marL="6426906" indent="0" algn="ctr">
              <a:buNone/>
              <a:defRPr>
                <a:solidFill>
                  <a:schemeClr val="tx1">
                    <a:tint val="75000"/>
                  </a:schemeClr>
                </a:solidFill>
              </a:defRPr>
            </a:lvl4pPr>
            <a:lvl5pPr marL="8569208" indent="0" algn="ctr">
              <a:buNone/>
              <a:defRPr>
                <a:solidFill>
                  <a:schemeClr val="tx1">
                    <a:tint val="75000"/>
                  </a:schemeClr>
                </a:solidFill>
              </a:defRPr>
            </a:lvl5pPr>
            <a:lvl6pPr marL="10711510" indent="0" algn="ctr">
              <a:buNone/>
              <a:defRPr>
                <a:solidFill>
                  <a:schemeClr val="tx1">
                    <a:tint val="75000"/>
                  </a:schemeClr>
                </a:solidFill>
              </a:defRPr>
            </a:lvl6pPr>
            <a:lvl7pPr marL="12853812" indent="0" algn="ctr">
              <a:buNone/>
              <a:defRPr>
                <a:solidFill>
                  <a:schemeClr val="tx1">
                    <a:tint val="75000"/>
                  </a:schemeClr>
                </a:solidFill>
              </a:defRPr>
            </a:lvl7pPr>
            <a:lvl8pPr marL="14996114" indent="0" algn="ctr">
              <a:buNone/>
              <a:defRPr>
                <a:solidFill>
                  <a:schemeClr val="tx1">
                    <a:tint val="75000"/>
                  </a:schemeClr>
                </a:solidFill>
              </a:defRPr>
            </a:lvl8pPr>
            <a:lvl9pPr marL="17138416"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4F36364-556E-4033-8E0F-F02F023BAB2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F0E0D0E-C234-4440-93A0-C3DA88E7E61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495240" y="1318265"/>
            <a:ext cx="94640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03120" y="1318265"/>
            <a:ext cx="2769108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2EF30BA-7BB1-49C0-ADBC-27B7612D40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6F417BA-93ED-4393-A6CC-43B14097D98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22640" y="21153122"/>
            <a:ext cx="35753040" cy="6537960"/>
          </a:xfrm>
        </p:spPr>
        <p:txBody>
          <a:bodyPr anchor="t"/>
          <a:lstStyle>
            <a:lvl1pPr algn="l">
              <a:defRPr sz="18700" b="1" cap="all"/>
            </a:lvl1pPr>
          </a:lstStyle>
          <a:p>
            <a:r>
              <a:rPr lang="en-US" smtClean="0"/>
              <a:t>Click to edit Master title style</a:t>
            </a:r>
            <a:endParaRPr lang="en-US"/>
          </a:p>
        </p:txBody>
      </p:sp>
      <p:sp>
        <p:nvSpPr>
          <p:cNvPr id="3" name="Text Placeholder 2"/>
          <p:cNvSpPr>
            <a:spLocks noGrp="1"/>
          </p:cNvSpPr>
          <p:nvPr>
            <p:ph type="body" idx="1"/>
          </p:nvPr>
        </p:nvSpPr>
        <p:spPr>
          <a:xfrm>
            <a:off x="3322640" y="13952225"/>
            <a:ext cx="35753040" cy="7200898"/>
          </a:xfrm>
        </p:spPr>
        <p:txBody>
          <a:bodyPr anchor="b"/>
          <a:lstStyle>
            <a:lvl1pPr marL="0" indent="0">
              <a:buNone/>
              <a:defRPr sz="9400">
                <a:solidFill>
                  <a:schemeClr val="tx1">
                    <a:tint val="75000"/>
                  </a:schemeClr>
                </a:solidFill>
              </a:defRPr>
            </a:lvl1pPr>
            <a:lvl2pPr marL="2142302" indent="0">
              <a:buNone/>
              <a:defRPr sz="8400">
                <a:solidFill>
                  <a:schemeClr val="tx1">
                    <a:tint val="75000"/>
                  </a:schemeClr>
                </a:solidFill>
              </a:defRPr>
            </a:lvl2pPr>
            <a:lvl3pPr marL="4284604" indent="0">
              <a:buNone/>
              <a:defRPr sz="7500">
                <a:solidFill>
                  <a:schemeClr val="tx1">
                    <a:tint val="75000"/>
                  </a:schemeClr>
                </a:solidFill>
              </a:defRPr>
            </a:lvl3pPr>
            <a:lvl4pPr marL="6426906" indent="0">
              <a:buNone/>
              <a:defRPr sz="6600">
                <a:solidFill>
                  <a:schemeClr val="tx1">
                    <a:tint val="75000"/>
                  </a:schemeClr>
                </a:solidFill>
              </a:defRPr>
            </a:lvl4pPr>
            <a:lvl5pPr marL="8569208" indent="0">
              <a:buNone/>
              <a:defRPr sz="6600">
                <a:solidFill>
                  <a:schemeClr val="tx1">
                    <a:tint val="75000"/>
                  </a:schemeClr>
                </a:solidFill>
              </a:defRPr>
            </a:lvl5pPr>
            <a:lvl6pPr marL="10711510" indent="0">
              <a:buNone/>
              <a:defRPr sz="6600">
                <a:solidFill>
                  <a:schemeClr val="tx1">
                    <a:tint val="75000"/>
                  </a:schemeClr>
                </a:solidFill>
              </a:defRPr>
            </a:lvl6pPr>
            <a:lvl7pPr marL="12853812" indent="0">
              <a:buNone/>
              <a:defRPr sz="6600">
                <a:solidFill>
                  <a:schemeClr val="tx1">
                    <a:tint val="75000"/>
                  </a:schemeClr>
                </a:solidFill>
              </a:defRPr>
            </a:lvl7pPr>
            <a:lvl8pPr marL="14996114" indent="0">
              <a:buNone/>
              <a:defRPr sz="6600">
                <a:solidFill>
                  <a:schemeClr val="tx1">
                    <a:tint val="75000"/>
                  </a:schemeClr>
                </a:solidFill>
              </a:defRPr>
            </a:lvl8pPr>
            <a:lvl9pPr marL="17138416" indent="0">
              <a:buNone/>
              <a:defRPr sz="6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A571FED7-B0C4-4E48-BB94-C8073F8CB7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03120" y="7680963"/>
            <a:ext cx="1857756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1381720" y="7680963"/>
            <a:ext cx="18577560" cy="21724622"/>
          </a:xfrm>
        </p:spPr>
        <p:txBody>
          <a:bodyPr/>
          <a:lstStyle>
            <a:lvl1pPr>
              <a:defRPr sz="13100"/>
            </a:lvl1pPr>
            <a:lvl2pPr>
              <a:defRPr sz="11200"/>
            </a:lvl2pPr>
            <a:lvl3pPr>
              <a:defRPr sz="94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F86DC69-2C1E-4EB9-9B6A-25B47C1D17D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03120" y="7368542"/>
            <a:ext cx="18584865"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4" name="Content Placeholder 3"/>
          <p:cNvSpPr>
            <a:spLocks noGrp="1"/>
          </p:cNvSpPr>
          <p:nvPr>
            <p:ph sz="half" idx="2"/>
          </p:nvPr>
        </p:nvSpPr>
        <p:spPr>
          <a:xfrm>
            <a:off x="2103120" y="10439400"/>
            <a:ext cx="18584865"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1367117" y="7368542"/>
            <a:ext cx="18592165" cy="3070858"/>
          </a:xfrm>
        </p:spPr>
        <p:txBody>
          <a:bodyPr anchor="b"/>
          <a:lstStyle>
            <a:lvl1pPr marL="0" indent="0">
              <a:buNone/>
              <a:defRPr sz="11200" b="1"/>
            </a:lvl1pPr>
            <a:lvl2pPr marL="2142302" indent="0">
              <a:buNone/>
              <a:defRPr sz="9400" b="1"/>
            </a:lvl2pPr>
            <a:lvl3pPr marL="4284604" indent="0">
              <a:buNone/>
              <a:defRPr sz="8400" b="1"/>
            </a:lvl3pPr>
            <a:lvl4pPr marL="6426906" indent="0">
              <a:buNone/>
              <a:defRPr sz="7500" b="1"/>
            </a:lvl4pPr>
            <a:lvl5pPr marL="8569208" indent="0">
              <a:buNone/>
              <a:defRPr sz="7500" b="1"/>
            </a:lvl5pPr>
            <a:lvl6pPr marL="10711510" indent="0">
              <a:buNone/>
              <a:defRPr sz="7500" b="1"/>
            </a:lvl6pPr>
            <a:lvl7pPr marL="12853812" indent="0">
              <a:buNone/>
              <a:defRPr sz="7500" b="1"/>
            </a:lvl7pPr>
            <a:lvl8pPr marL="14996114" indent="0">
              <a:buNone/>
              <a:defRPr sz="7500" b="1"/>
            </a:lvl8pPr>
            <a:lvl9pPr marL="17138416" indent="0">
              <a:buNone/>
              <a:defRPr sz="7500" b="1"/>
            </a:lvl9pPr>
          </a:lstStyle>
          <a:p>
            <a:pPr lvl="0"/>
            <a:r>
              <a:rPr lang="en-US" smtClean="0"/>
              <a:t>Click to edit Master text styles</a:t>
            </a:r>
          </a:p>
        </p:txBody>
      </p:sp>
      <p:sp>
        <p:nvSpPr>
          <p:cNvPr id="6" name="Content Placeholder 5"/>
          <p:cNvSpPr>
            <a:spLocks noGrp="1"/>
          </p:cNvSpPr>
          <p:nvPr>
            <p:ph sz="quarter" idx="4"/>
          </p:nvPr>
        </p:nvSpPr>
        <p:spPr>
          <a:xfrm>
            <a:off x="21367117" y="10439400"/>
            <a:ext cx="18592165" cy="18966182"/>
          </a:xfrm>
        </p:spPr>
        <p:txBody>
          <a:bodyPr/>
          <a:lstStyle>
            <a:lvl1pPr>
              <a:defRPr sz="11200"/>
            </a:lvl1pPr>
            <a:lvl2pPr>
              <a:defRPr sz="9400"/>
            </a:lvl2pPr>
            <a:lvl3pPr>
              <a:defRPr sz="8400"/>
            </a:lvl3pPr>
            <a:lvl4pPr>
              <a:defRPr sz="7500"/>
            </a:lvl4pPr>
            <a:lvl5pPr>
              <a:defRPr sz="7500"/>
            </a:lvl5pPr>
            <a:lvl6pPr>
              <a:defRPr sz="7500"/>
            </a:lvl6pPr>
            <a:lvl7pPr>
              <a:defRPr sz="7500"/>
            </a:lvl7pPr>
            <a:lvl8pPr>
              <a:defRPr sz="7500"/>
            </a:lvl8pPr>
            <a:lvl9pPr>
              <a:defRPr sz="7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986237EA-64D8-4717-AE6E-EA14AEE54BA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EEDC582-7685-4B3D-B712-1137D0AABF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B15503C2-71FC-42D3-A7BB-493DF9C9768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03122" y="1310640"/>
            <a:ext cx="13838240" cy="5577840"/>
          </a:xfrm>
        </p:spPr>
        <p:txBody>
          <a:bodyPr anchor="b"/>
          <a:lstStyle>
            <a:lvl1pPr algn="l">
              <a:defRPr sz="9400" b="1"/>
            </a:lvl1pPr>
          </a:lstStyle>
          <a:p>
            <a:r>
              <a:rPr lang="en-US" smtClean="0"/>
              <a:t>Click to edit Master title style</a:t>
            </a:r>
            <a:endParaRPr lang="en-US"/>
          </a:p>
        </p:txBody>
      </p:sp>
      <p:sp>
        <p:nvSpPr>
          <p:cNvPr id="3" name="Content Placeholder 2"/>
          <p:cNvSpPr>
            <a:spLocks noGrp="1"/>
          </p:cNvSpPr>
          <p:nvPr>
            <p:ph idx="1"/>
          </p:nvPr>
        </p:nvSpPr>
        <p:spPr>
          <a:xfrm>
            <a:off x="16445230" y="1310643"/>
            <a:ext cx="23514050" cy="28094942"/>
          </a:xfrm>
        </p:spPr>
        <p:txBody>
          <a:bodyPr/>
          <a:lstStyle>
            <a:lvl1pPr>
              <a:defRPr sz="15000"/>
            </a:lvl1pPr>
            <a:lvl2pPr>
              <a:defRPr sz="13100"/>
            </a:lvl2pPr>
            <a:lvl3pPr>
              <a:defRPr sz="11200"/>
            </a:lvl3pPr>
            <a:lvl4pPr>
              <a:defRPr sz="9400"/>
            </a:lvl4pPr>
            <a:lvl5pPr>
              <a:defRPr sz="9400"/>
            </a:lvl5pPr>
            <a:lvl6pPr>
              <a:defRPr sz="9400"/>
            </a:lvl6pPr>
            <a:lvl7pPr>
              <a:defRPr sz="9400"/>
            </a:lvl7pPr>
            <a:lvl8pPr>
              <a:defRPr sz="9400"/>
            </a:lvl8pPr>
            <a:lvl9pPr>
              <a:defRPr sz="9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03122" y="6888483"/>
            <a:ext cx="13838240" cy="22517102"/>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629A0894-8D94-496B-A103-F4273E41134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244525" y="23042880"/>
            <a:ext cx="25237440" cy="2720342"/>
          </a:xfrm>
        </p:spPr>
        <p:txBody>
          <a:bodyPr anchor="b"/>
          <a:lstStyle>
            <a:lvl1pPr algn="l">
              <a:defRPr sz="9400" b="1"/>
            </a:lvl1pPr>
          </a:lstStyle>
          <a:p>
            <a:r>
              <a:rPr lang="en-US" smtClean="0"/>
              <a:t>Click to edit Master title style</a:t>
            </a:r>
            <a:endParaRPr lang="en-US"/>
          </a:p>
        </p:txBody>
      </p:sp>
      <p:sp>
        <p:nvSpPr>
          <p:cNvPr id="3" name="Picture Placeholder 2"/>
          <p:cNvSpPr>
            <a:spLocks noGrp="1"/>
          </p:cNvSpPr>
          <p:nvPr>
            <p:ph type="pic" idx="1"/>
          </p:nvPr>
        </p:nvSpPr>
        <p:spPr>
          <a:xfrm>
            <a:off x="8244525" y="2941320"/>
            <a:ext cx="25237440" cy="19751040"/>
          </a:xfrm>
        </p:spPr>
        <p:txBody>
          <a:bodyPr/>
          <a:lstStyle>
            <a:lvl1pPr marL="0" indent="0">
              <a:buNone/>
              <a:defRPr sz="15000"/>
            </a:lvl1pPr>
            <a:lvl2pPr marL="2142302" indent="0">
              <a:buNone/>
              <a:defRPr sz="13100"/>
            </a:lvl2pPr>
            <a:lvl3pPr marL="4284604" indent="0">
              <a:buNone/>
              <a:defRPr sz="11200"/>
            </a:lvl3pPr>
            <a:lvl4pPr marL="6426906" indent="0">
              <a:buNone/>
              <a:defRPr sz="9400"/>
            </a:lvl4pPr>
            <a:lvl5pPr marL="8569208" indent="0">
              <a:buNone/>
              <a:defRPr sz="9400"/>
            </a:lvl5pPr>
            <a:lvl6pPr marL="10711510" indent="0">
              <a:buNone/>
              <a:defRPr sz="9400"/>
            </a:lvl6pPr>
            <a:lvl7pPr marL="12853812" indent="0">
              <a:buNone/>
              <a:defRPr sz="9400"/>
            </a:lvl7pPr>
            <a:lvl8pPr marL="14996114" indent="0">
              <a:buNone/>
              <a:defRPr sz="9400"/>
            </a:lvl8pPr>
            <a:lvl9pPr marL="17138416" indent="0">
              <a:buNone/>
              <a:defRPr sz="9400"/>
            </a:lvl9pPr>
          </a:lstStyle>
          <a:p>
            <a:endParaRPr lang="en-US"/>
          </a:p>
        </p:txBody>
      </p:sp>
      <p:sp>
        <p:nvSpPr>
          <p:cNvPr id="4" name="Text Placeholder 3"/>
          <p:cNvSpPr>
            <a:spLocks noGrp="1"/>
          </p:cNvSpPr>
          <p:nvPr>
            <p:ph type="body" sz="half" idx="2"/>
          </p:nvPr>
        </p:nvSpPr>
        <p:spPr>
          <a:xfrm>
            <a:off x="8244525" y="25763222"/>
            <a:ext cx="25237440" cy="3863338"/>
          </a:xfrm>
        </p:spPr>
        <p:txBody>
          <a:bodyPr/>
          <a:lstStyle>
            <a:lvl1pPr marL="0" indent="0">
              <a:buNone/>
              <a:defRPr sz="6600"/>
            </a:lvl1pPr>
            <a:lvl2pPr marL="2142302" indent="0">
              <a:buNone/>
              <a:defRPr sz="5600"/>
            </a:lvl2pPr>
            <a:lvl3pPr marL="4284604" indent="0">
              <a:buNone/>
              <a:defRPr sz="4700"/>
            </a:lvl3pPr>
            <a:lvl4pPr marL="6426906" indent="0">
              <a:buNone/>
              <a:defRPr sz="4200"/>
            </a:lvl4pPr>
            <a:lvl5pPr marL="8569208" indent="0">
              <a:buNone/>
              <a:defRPr sz="4200"/>
            </a:lvl5pPr>
            <a:lvl6pPr marL="10711510" indent="0">
              <a:buNone/>
              <a:defRPr sz="4200"/>
            </a:lvl6pPr>
            <a:lvl7pPr marL="12853812" indent="0">
              <a:buNone/>
              <a:defRPr sz="4200"/>
            </a:lvl7pPr>
            <a:lvl8pPr marL="14996114" indent="0">
              <a:buNone/>
              <a:defRPr sz="4200"/>
            </a:lvl8pPr>
            <a:lvl9pPr marL="17138416" indent="0">
              <a:buNone/>
              <a:defRPr sz="42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4347507-4294-49CF-A6B4-2C4DC2AE565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03120" y="1318262"/>
            <a:ext cx="37856160" cy="5486400"/>
          </a:xfrm>
          <a:prstGeom prst="rect">
            <a:avLst/>
          </a:prstGeom>
        </p:spPr>
        <p:txBody>
          <a:bodyPr vert="horz" lIns="428460" tIns="214230" rIns="428460" bIns="21423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03120" y="7680963"/>
            <a:ext cx="37856160" cy="21724622"/>
          </a:xfrm>
          <a:prstGeom prst="rect">
            <a:avLst/>
          </a:prstGeom>
        </p:spPr>
        <p:txBody>
          <a:bodyPr vert="horz" lIns="428460" tIns="214230" rIns="428460" bIns="21423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03120" y="30510482"/>
            <a:ext cx="9814560" cy="1752600"/>
          </a:xfrm>
          <a:prstGeom prst="rect">
            <a:avLst/>
          </a:prstGeom>
        </p:spPr>
        <p:txBody>
          <a:bodyPr vert="horz" lIns="428460" tIns="214230" rIns="428460" bIns="214230" rtlCol="0" anchor="ctr"/>
          <a:lstStyle>
            <a:lvl1pPr algn="l">
              <a:defRPr sz="56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4371320" y="30510482"/>
            <a:ext cx="13319760" cy="1752600"/>
          </a:xfrm>
          <a:prstGeom prst="rect">
            <a:avLst/>
          </a:prstGeom>
        </p:spPr>
        <p:txBody>
          <a:bodyPr vert="horz" lIns="428460" tIns="214230" rIns="428460" bIns="214230" rtlCol="0" anchor="ctr"/>
          <a:lstStyle>
            <a:lvl1pPr algn="ctr">
              <a:defRPr sz="56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30144720" y="30510482"/>
            <a:ext cx="9814560" cy="1752600"/>
          </a:xfrm>
          <a:prstGeom prst="rect">
            <a:avLst/>
          </a:prstGeom>
        </p:spPr>
        <p:txBody>
          <a:bodyPr vert="horz" lIns="428460" tIns="214230" rIns="428460" bIns="214230" rtlCol="0" anchor="ctr"/>
          <a:lstStyle>
            <a:lvl1pPr algn="r">
              <a:defRPr sz="5600">
                <a:solidFill>
                  <a:schemeClr val="tx1">
                    <a:tint val="75000"/>
                  </a:schemeClr>
                </a:solidFill>
              </a:defRPr>
            </a:lvl1pPr>
          </a:lstStyle>
          <a:p>
            <a:fld id="{E928CE77-3FB9-498C-978A-CB893F13A94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284604" rtl="0" eaLnBrk="1" latinLnBrk="0" hangingPunct="1">
        <a:spcBef>
          <a:spcPct val="0"/>
        </a:spcBef>
        <a:buNone/>
        <a:defRPr sz="20600" kern="1200">
          <a:solidFill>
            <a:schemeClr val="tx1"/>
          </a:solidFill>
          <a:latin typeface="+mj-lt"/>
          <a:ea typeface="+mj-ea"/>
          <a:cs typeface="+mj-cs"/>
        </a:defRPr>
      </a:lvl1pPr>
    </p:titleStyle>
    <p:bodyStyle>
      <a:lvl1pPr marL="1606727" indent="-1606727" algn="l" defTabSz="4284604" rtl="0" eaLnBrk="1" latinLnBrk="0" hangingPunct="1">
        <a:spcBef>
          <a:spcPct val="20000"/>
        </a:spcBef>
        <a:buFont typeface="Arial" pitchFamily="34" charset="0"/>
        <a:buChar char="•"/>
        <a:defRPr sz="15000" kern="1200">
          <a:solidFill>
            <a:schemeClr val="tx1"/>
          </a:solidFill>
          <a:latin typeface="+mn-lt"/>
          <a:ea typeface="+mn-ea"/>
          <a:cs typeface="+mn-cs"/>
        </a:defRPr>
      </a:lvl1pPr>
      <a:lvl2pPr marL="3481241" indent="-1338939" algn="l" defTabSz="4284604" rtl="0" eaLnBrk="1" latinLnBrk="0" hangingPunct="1">
        <a:spcBef>
          <a:spcPct val="20000"/>
        </a:spcBef>
        <a:buFont typeface="Arial" pitchFamily="34" charset="0"/>
        <a:buChar char="–"/>
        <a:defRPr sz="13100" kern="1200">
          <a:solidFill>
            <a:schemeClr val="tx1"/>
          </a:solidFill>
          <a:latin typeface="+mn-lt"/>
          <a:ea typeface="+mn-ea"/>
          <a:cs typeface="+mn-cs"/>
        </a:defRPr>
      </a:lvl2pPr>
      <a:lvl3pPr marL="5355755" indent="-1071151" algn="l" defTabSz="4284604" rtl="0" eaLnBrk="1" latinLnBrk="0" hangingPunct="1">
        <a:spcBef>
          <a:spcPct val="20000"/>
        </a:spcBef>
        <a:buFont typeface="Arial" pitchFamily="34" charset="0"/>
        <a:buChar char="•"/>
        <a:defRPr sz="11200" kern="1200">
          <a:solidFill>
            <a:schemeClr val="tx1"/>
          </a:solidFill>
          <a:latin typeface="+mn-lt"/>
          <a:ea typeface="+mn-ea"/>
          <a:cs typeface="+mn-cs"/>
        </a:defRPr>
      </a:lvl3pPr>
      <a:lvl4pPr marL="749805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4pPr>
      <a:lvl5pPr marL="9640359"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5pPr>
      <a:lvl6pPr marL="11782661"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6pPr>
      <a:lvl7pPr marL="13924963"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7pPr>
      <a:lvl8pPr marL="16067265"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8pPr>
      <a:lvl9pPr marL="18209567" indent="-1071151" algn="l" defTabSz="4284604" rtl="0" eaLnBrk="1" latinLnBrk="0" hangingPunct="1">
        <a:spcBef>
          <a:spcPct val="20000"/>
        </a:spcBef>
        <a:buFont typeface="Arial" pitchFamily="34" charset="0"/>
        <a:buChar char="•"/>
        <a:defRPr sz="9400" kern="1200">
          <a:solidFill>
            <a:schemeClr val="tx1"/>
          </a:solidFill>
          <a:latin typeface="+mn-lt"/>
          <a:ea typeface="+mn-ea"/>
          <a:cs typeface="+mn-cs"/>
        </a:defRPr>
      </a:lvl9pPr>
    </p:bodyStyle>
    <p:otherStyle>
      <a:defPPr>
        <a:defRPr lang="en-US"/>
      </a:defPPr>
      <a:lvl1pPr marL="0" algn="l" defTabSz="4284604" rtl="0" eaLnBrk="1" latinLnBrk="0" hangingPunct="1">
        <a:defRPr sz="8400" kern="1200">
          <a:solidFill>
            <a:schemeClr val="tx1"/>
          </a:solidFill>
          <a:latin typeface="+mn-lt"/>
          <a:ea typeface="+mn-ea"/>
          <a:cs typeface="+mn-cs"/>
        </a:defRPr>
      </a:lvl1pPr>
      <a:lvl2pPr marL="2142302" algn="l" defTabSz="4284604" rtl="0" eaLnBrk="1" latinLnBrk="0" hangingPunct="1">
        <a:defRPr sz="8400" kern="1200">
          <a:solidFill>
            <a:schemeClr val="tx1"/>
          </a:solidFill>
          <a:latin typeface="+mn-lt"/>
          <a:ea typeface="+mn-ea"/>
          <a:cs typeface="+mn-cs"/>
        </a:defRPr>
      </a:lvl2pPr>
      <a:lvl3pPr marL="4284604" algn="l" defTabSz="4284604" rtl="0" eaLnBrk="1" latinLnBrk="0" hangingPunct="1">
        <a:defRPr sz="8400" kern="1200">
          <a:solidFill>
            <a:schemeClr val="tx1"/>
          </a:solidFill>
          <a:latin typeface="+mn-lt"/>
          <a:ea typeface="+mn-ea"/>
          <a:cs typeface="+mn-cs"/>
        </a:defRPr>
      </a:lvl3pPr>
      <a:lvl4pPr marL="6426906" algn="l" defTabSz="4284604" rtl="0" eaLnBrk="1" latinLnBrk="0" hangingPunct="1">
        <a:defRPr sz="8400" kern="1200">
          <a:solidFill>
            <a:schemeClr val="tx1"/>
          </a:solidFill>
          <a:latin typeface="+mn-lt"/>
          <a:ea typeface="+mn-ea"/>
          <a:cs typeface="+mn-cs"/>
        </a:defRPr>
      </a:lvl4pPr>
      <a:lvl5pPr marL="8569208" algn="l" defTabSz="4284604" rtl="0" eaLnBrk="1" latinLnBrk="0" hangingPunct="1">
        <a:defRPr sz="8400" kern="1200">
          <a:solidFill>
            <a:schemeClr val="tx1"/>
          </a:solidFill>
          <a:latin typeface="+mn-lt"/>
          <a:ea typeface="+mn-ea"/>
          <a:cs typeface="+mn-cs"/>
        </a:defRPr>
      </a:lvl5pPr>
      <a:lvl6pPr marL="10711510" algn="l" defTabSz="4284604" rtl="0" eaLnBrk="1" latinLnBrk="0" hangingPunct="1">
        <a:defRPr sz="8400" kern="1200">
          <a:solidFill>
            <a:schemeClr val="tx1"/>
          </a:solidFill>
          <a:latin typeface="+mn-lt"/>
          <a:ea typeface="+mn-ea"/>
          <a:cs typeface="+mn-cs"/>
        </a:defRPr>
      </a:lvl6pPr>
      <a:lvl7pPr marL="12853812" algn="l" defTabSz="4284604" rtl="0" eaLnBrk="1" latinLnBrk="0" hangingPunct="1">
        <a:defRPr sz="8400" kern="1200">
          <a:solidFill>
            <a:schemeClr val="tx1"/>
          </a:solidFill>
          <a:latin typeface="+mn-lt"/>
          <a:ea typeface="+mn-ea"/>
          <a:cs typeface="+mn-cs"/>
        </a:defRPr>
      </a:lvl7pPr>
      <a:lvl8pPr marL="14996114" algn="l" defTabSz="4284604" rtl="0" eaLnBrk="1" latinLnBrk="0" hangingPunct="1">
        <a:defRPr sz="8400" kern="1200">
          <a:solidFill>
            <a:schemeClr val="tx1"/>
          </a:solidFill>
          <a:latin typeface="+mn-lt"/>
          <a:ea typeface="+mn-ea"/>
          <a:cs typeface="+mn-cs"/>
        </a:defRPr>
      </a:lvl8pPr>
      <a:lvl9pPr marL="17138416" algn="l" defTabSz="4284604" rtl="0" eaLnBrk="1" latinLnBrk="0" hangingPunct="1">
        <a:defRPr sz="8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3074" name="Rectangle 280"/>
          <p:cNvSpPr>
            <a:spLocks noChangeArrowheads="1"/>
          </p:cNvSpPr>
          <p:nvPr/>
        </p:nvSpPr>
        <p:spPr bwMode="auto">
          <a:xfrm>
            <a:off x="1252538" y="1447800"/>
            <a:ext cx="39627175" cy="365125"/>
          </a:xfrm>
          <a:prstGeom prst="rect">
            <a:avLst/>
          </a:prstGeom>
          <a:noFill/>
          <a:ln w="9525">
            <a:noFill/>
            <a:miter lim="800000"/>
            <a:headEnd/>
            <a:tailEnd/>
          </a:ln>
        </p:spPr>
        <p:txBody>
          <a:bodyPr lIns="-1065" tIns="-473" rIns="-1065" bIns="-473">
            <a:spAutoFit/>
          </a:bodyPr>
          <a:lstStyle/>
          <a:p>
            <a:pPr algn="ctr" eaLnBrk="0" hangingPunct="0"/>
            <a:endParaRPr lang="en-US"/>
          </a:p>
        </p:txBody>
      </p:sp>
      <p:sp>
        <p:nvSpPr>
          <p:cNvPr id="3075" name="Text Box 283"/>
          <p:cNvSpPr txBox="1">
            <a:spLocks noChangeArrowheads="1"/>
          </p:cNvSpPr>
          <p:nvPr/>
        </p:nvSpPr>
        <p:spPr bwMode="auto">
          <a:xfrm>
            <a:off x="98425" y="114300"/>
            <a:ext cx="679450" cy="228600"/>
          </a:xfrm>
          <a:prstGeom prst="rect">
            <a:avLst/>
          </a:prstGeom>
          <a:noFill/>
          <a:ln w="9525">
            <a:noFill/>
            <a:miter lim="800000"/>
            <a:headEnd/>
            <a:tailEnd/>
          </a:ln>
        </p:spPr>
        <p:txBody>
          <a:bodyPr lIns="137160" tIns="68580" rIns="137160" bIns="68580">
            <a:spAutoFit/>
          </a:bodyPr>
          <a:lstStyle/>
          <a:p>
            <a:pPr defTabSz="1371600">
              <a:spcBef>
                <a:spcPct val="50000"/>
              </a:spcBef>
            </a:pPr>
            <a:r>
              <a:rPr lang="en-US" sz="600"/>
              <a:t>.</a:t>
            </a:r>
          </a:p>
        </p:txBody>
      </p:sp>
      <p:sp>
        <p:nvSpPr>
          <p:cNvPr id="3076" name="Text Box 284"/>
          <p:cNvSpPr txBox="1">
            <a:spLocks noChangeArrowheads="1"/>
          </p:cNvSpPr>
          <p:nvPr/>
        </p:nvSpPr>
        <p:spPr bwMode="auto">
          <a:xfrm>
            <a:off x="41284525" y="114300"/>
            <a:ext cx="679450" cy="320675"/>
          </a:xfrm>
          <a:prstGeom prst="rect">
            <a:avLst/>
          </a:prstGeom>
          <a:noFill/>
          <a:ln w="9525">
            <a:noFill/>
            <a:miter lim="800000"/>
            <a:headEnd/>
            <a:tailEnd/>
          </a:ln>
        </p:spPr>
        <p:txBody>
          <a:bodyPr lIns="137160" tIns="68580" rIns="137160" bIns="68580">
            <a:spAutoFit/>
          </a:bodyPr>
          <a:lstStyle/>
          <a:p>
            <a:pPr defTabSz="1371600">
              <a:spcBef>
                <a:spcPct val="50000"/>
              </a:spcBef>
            </a:pPr>
            <a:r>
              <a:rPr lang="en-US" sz="600"/>
              <a:t>                          .</a:t>
            </a:r>
          </a:p>
        </p:txBody>
      </p:sp>
      <p:sp>
        <p:nvSpPr>
          <p:cNvPr id="3077" name="Text Box 286"/>
          <p:cNvSpPr txBox="1">
            <a:spLocks noChangeArrowheads="1"/>
          </p:cNvSpPr>
          <p:nvPr/>
        </p:nvSpPr>
        <p:spPr bwMode="auto">
          <a:xfrm>
            <a:off x="98425" y="32575500"/>
            <a:ext cx="679450" cy="228600"/>
          </a:xfrm>
          <a:prstGeom prst="rect">
            <a:avLst/>
          </a:prstGeom>
          <a:noFill/>
          <a:ln w="9525">
            <a:noFill/>
            <a:miter lim="800000"/>
            <a:headEnd/>
            <a:tailEnd/>
          </a:ln>
        </p:spPr>
        <p:txBody>
          <a:bodyPr lIns="137160" tIns="68580" rIns="137160" bIns="68580">
            <a:spAutoFit/>
          </a:bodyPr>
          <a:lstStyle/>
          <a:p>
            <a:pPr defTabSz="1371600">
              <a:spcBef>
                <a:spcPct val="50000"/>
              </a:spcBef>
            </a:pPr>
            <a:r>
              <a:rPr lang="en-US" sz="600"/>
              <a:t>.</a:t>
            </a:r>
          </a:p>
        </p:txBody>
      </p:sp>
      <p:sp>
        <p:nvSpPr>
          <p:cNvPr id="3078" name="Text Box 290"/>
          <p:cNvSpPr txBox="1">
            <a:spLocks noChangeArrowheads="1"/>
          </p:cNvSpPr>
          <p:nvPr/>
        </p:nvSpPr>
        <p:spPr bwMode="auto">
          <a:xfrm>
            <a:off x="1066800" y="685800"/>
            <a:ext cx="40122475" cy="2923867"/>
          </a:xfrm>
          <a:prstGeom prst="rect">
            <a:avLst/>
          </a:prstGeom>
          <a:solidFill>
            <a:srgbClr val="990000"/>
          </a:solidFill>
          <a:ln w="9525">
            <a:noFill/>
            <a:miter lim="800000"/>
            <a:headEnd/>
            <a:tailEnd/>
          </a:ln>
        </p:spPr>
        <p:txBody>
          <a:bodyPr wrap="square" lIns="91429" tIns="45715" rIns="91429" bIns="45715">
            <a:spAutoFit/>
          </a:bodyPr>
          <a:lstStyle/>
          <a:p>
            <a:pPr algn="ctr" eaLnBrk="0" hangingPunct="0"/>
            <a:r>
              <a:rPr lang="en-US" sz="7200" b="1" dirty="0">
                <a:solidFill>
                  <a:schemeClr val="bg1"/>
                </a:solidFill>
                <a:latin typeface="Garamond" pitchFamily="18" charset="0"/>
                <a:ea typeface="Dotum" pitchFamily="34" charset="-127"/>
                <a:cs typeface="Arial" pitchFamily="34" charset="0"/>
              </a:rPr>
              <a:t>The Presence of Cognitively Enriched Environments for Nursing Home Residents with Dementia </a:t>
            </a:r>
          </a:p>
          <a:p>
            <a:pPr algn="ctr" eaLnBrk="0" hangingPunct="0"/>
            <a:r>
              <a:rPr lang="en-US" sz="5600" b="1" dirty="0" err="1">
                <a:solidFill>
                  <a:schemeClr val="bg1"/>
                </a:solidFill>
                <a:latin typeface="Garamond" pitchFamily="18" charset="0"/>
                <a:ea typeface="Dotum" pitchFamily="34" charset="-127"/>
                <a:cs typeface="Arial" pitchFamily="34" charset="0"/>
              </a:rPr>
              <a:t>Kaitlyn</a:t>
            </a:r>
            <a:r>
              <a:rPr lang="en-US" sz="5600" b="1" dirty="0">
                <a:solidFill>
                  <a:schemeClr val="bg1"/>
                </a:solidFill>
                <a:latin typeface="Garamond" pitchFamily="18" charset="0"/>
                <a:ea typeface="Dotum" pitchFamily="34" charset="-127"/>
                <a:cs typeface="Arial" pitchFamily="34" charset="0"/>
              </a:rPr>
              <a:t> Krauss, Alison Kris, Sarah Birney, Linda Henkel </a:t>
            </a:r>
          </a:p>
          <a:p>
            <a:pPr algn="ctr" eaLnBrk="0" hangingPunct="0"/>
            <a:r>
              <a:rPr lang="en-US" sz="5600" b="1" dirty="0">
                <a:solidFill>
                  <a:schemeClr val="bg1"/>
                </a:solidFill>
                <a:latin typeface="Garamond" pitchFamily="18" charset="0"/>
                <a:ea typeface="Dotum" pitchFamily="34" charset="-127"/>
                <a:cs typeface="Arial" pitchFamily="34" charset="0"/>
              </a:rPr>
              <a:t>Fairfield University </a:t>
            </a:r>
          </a:p>
        </p:txBody>
      </p:sp>
      <p:sp>
        <p:nvSpPr>
          <p:cNvPr id="3079" name="Text Box 291"/>
          <p:cNvSpPr txBox="1">
            <a:spLocks noChangeArrowheads="1"/>
          </p:cNvSpPr>
          <p:nvPr/>
        </p:nvSpPr>
        <p:spPr bwMode="auto">
          <a:xfrm>
            <a:off x="838200" y="6705600"/>
            <a:ext cx="9677400" cy="9941173"/>
          </a:xfrm>
          <a:prstGeom prst="rect">
            <a:avLst/>
          </a:prstGeom>
          <a:solidFill>
            <a:srgbClr val="FFFFFF"/>
          </a:solidFill>
          <a:ln w="9525">
            <a:noFill/>
            <a:miter lim="800000"/>
            <a:headEnd/>
            <a:tailEnd/>
          </a:ln>
        </p:spPr>
        <p:txBody>
          <a:bodyPr lIns="91429" tIns="45715" rIns="91429" bIns="45715">
            <a:spAutoFit/>
          </a:bodyPr>
          <a:lstStyle/>
          <a:p>
            <a:pPr marL="273050" eaLnBrk="0" hangingPunct="0"/>
            <a:r>
              <a:rPr lang="en-US" sz="3200" dirty="0">
                <a:latin typeface="Arial" pitchFamily="34" charset="0"/>
                <a:cs typeface="Arial" pitchFamily="34" charset="0"/>
              </a:rPr>
              <a:t>Creating a homelike environment can positively affect </a:t>
            </a:r>
            <a:r>
              <a:rPr lang="en-US" sz="3200" dirty="0" smtClean="0">
                <a:latin typeface="Arial" pitchFamily="34" charset="0"/>
                <a:cs typeface="Arial" pitchFamily="34" charset="0"/>
              </a:rPr>
              <a:t>social interaction sand </a:t>
            </a:r>
            <a:r>
              <a:rPr lang="en-US" sz="3200" dirty="0">
                <a:latin typeface="Arial" pitchFamily="34" charset="0"/>
                <a:cs typeface="Arial" pitchFamily="34" charset="0"/>
              </a:rPr>
              <a:t>behavior and lessen confusion and anxiety in individuals with dementia (</a:t>
            </a:r>
            <a:r>
              <a:rPr lang="en-US" sz="3200" dirty="0" err="1" smtClean="0">
                <a:latin typeface="Arial" pitchFamily="34" charset="0"/>
                <a:cs typeface="Arial" pitchFamily="34" charset="0"/>
              </a:rPr>
              <a:t>Edvardsson</a:t>
            </a:r>
            <a:r>
              <a:rPr lang="en-US" sz="3200" dirty="0" smtClean="0">
                <a:latin typeface="Arial" pitchFamily="34" charset="0"/>
                <a:cs typeface="Arial" pitchFamily="34" charset="0"/>
              </a:rPr>
              <a:t>, 2008). </a:t>
            </a:r>
            <a:r>
              <a:rPr lang="en-US" sz="3200" dirty="0">
                <a:latin typeface="Arial" pitchFamily="34" charset="0"/>
                <a:cs typeface="Arial" pitchFamily="34" charset="0"/>
              </a:rPr>
              <a:t>The objective of this study is to determine if there are positive consequences to having nursing home residents display personal photos and other memory cueing objects around their rooms and around the facility. We are particularly interested in whether nostalgia invoking environmental stimuli will engage nursing home residents and their caregivers to reminisce. Nursing home residents reported engaging in reminiscence to maintain intimacy, nurture social bonds, and teach others. Previous research has shown benefits of reminiscing </a:t>
            </a:r>
            <a:r>
              <a:rPr lang="en-US" sz="3200" dirty="0" smtClean="0">
                <a:latin typeface="Arial" pitchFamily="34" charset="0"/>
                <a:cs typeface="Arial" pitchFamily="34" charset="0"/>
              </a:rPr>
              <a:t> in terms of </a:t>
            </a:r>
            <a:r>
              <a:rPr lang="en-US" sz="3200" dirty="0">
                <a:latin typeface="Arial" pitchFamily="34" charset="0"/>
                <a:cs typeface="Arial" pitchFamily="34" charset="0"/>
              </a:rPr>
              <a:t>improvements in older </a:t>
            </a:r>
            <a:r>
              <a:rPr lang="en-US" sz="3200" dirty="0" smtClean="0">
                <a:latin typeface="Arial" pitchFamily="34" charset="0"/>
                <a:cs typeface="Arial" pitchFamily="34" charset="0"/>
              </a:rPr>
              <a:t>adults’ </a:t>
            </a:r>
            <a:r>
              <a:rPr lang="en-US" sz="3200" dirty="0">
                <a:latin typeface="Arial" pitchFamily="34" charset="0"/>
                <a:cs typeface="Arial" pitchFamily="34" charset="0"/>
              </a:rPr>
              <a:t>health and well being, depression, reduced anxiety about death, and increased feelings of social connectedness </a:t>
            </a:r>
            <a:r>
              <a:rPr lang="en-US" sz="3200" dirty="0" smtClean="0">
                <a:latin typeface="Arial" pitchFamily="34" charset="0"/>
                <a:cs typeface="Arial" pitchFamily="34" charset="0"/>
              </a:rPr>
              <a:t>(</a:t>
            </a:r>
            <a:r>
              <a:rPr lang="en-US" sz="3200" dirty="0" err="1" smtClean="0">
                <a:latin typeface="Arial" pitchFamily="34" charset="0"/>
                <a:cs typeface="Arial" pitchFamily="34" charset="0"/>
              </a:rPr>
              <a:t>Gerben</a:t>
            </a:r>
            <a:r>
              <a:rPr lang="en-US" sz="3200" dirty="0" smtClean="0">
                <a:latin typeface="Arial" pitchFamily="34" charset="0"/>
                <a:cs typeface="Arial" pitchFamily="34" charset="0"/>
              </a:rPr>
              <a:t> et al., 2010; </a:t>
            </a:r>
            <a:r>
              <a:rPr lang="en-US" sz="3200" dirty="0" err="1" smtClean="0">
                <a:latin typeface="Arial" pitchFamily="34" charset="0"/>
                <a:cs typeface="Arial" pitchFamily="34" charset="0"/>
              </a:rPr>
              <a:t>Gudex</a:t>
            </a:r>
            <a:r>
              <a:rPr lang="en-US" sz="3200" dirty="0" smtClean="0">
                <a:latin typeface="Arial" pitchFamily="34" charset="0"/>
                <a:cs typeface="Arial" pitchFamily="34" charset="0"/>
              </a:rPr>
              <a:t> et al., 2010; </a:t>
            </a:r>
            <a:r>
              <a:rPr lang="en-US" sz="3200" dirty="0" err="1" smtClean="0">
                <a:latin typeface="Arial" pitchFamily="34" charset="0"/>
                <a:cs typeface="Arial" pitchFamily="34" charset="0"/>
              </a:rPr>
              <a:t>Subramaniam</a:t>
            </a:r>
            <a:r>
              <a:rPr lang="en-US" sz="3200" dirty="0" smtClean="0">
                <a:latin typeface="Arial" pitchFamily="34" charset="0"/>
                <a:cs typeface="Arial" pitchFamily="34" charset="0"/>
              </a:rPr>
              <a:t> &amp; Woods, 2012).</a:t>
            </a:r>
            <a:endParaRPr lang="en-US" sz="3200" dirty="0">
              <a:latin typeface="Arial" pitchFamily="34" charset="0"/>
              <a:cs typeface="Arial" pitchFamily="34" charset="0"/>
            </a:endParaRPr>
          </a:p>
        </p:txBody>
      </p:sp>
      <p:sp>
        <p:nvSpPr>
          <p:cNvPr id="3080" name="Text Box 418"/>
          <p:cNvSpPr txBox="1">
            <a:spLocks noChangeArrowheads="1"/>
          </p:cNvSpPr>
          <p:nvPr/>
        </p:nvSpPr>
        <p:spPr bwMode="auto">
          <a:xfrm>
            <a:off x="914400" y="5105400"/>
            <a:ext cx="9601200" cy="1107986"/>
          </a:xfrm>
          <a:prstGeom prst="rect">
            <a:avLst/>
          </a:prstGeom>
          <a:solidFill>
            <a:srgbClr val="990000"/>
          </a:solidFill>
          <a:ln w="9525">
            <a:noFill/>
            <a:miter lim="800000"/>
            <a:headEnd/>
            <a:tailEnd/>
          </a:ln>
        </p:spPr>
        <p:txBody>
          <a:bodyPr lIns="91429" tIns="45715" rIns="91429" bIns="45715">
            <a:spAutoFit/>
          </a:bodyPr>
          <a:lstStyle/>
          <a:p>
            <a:pPr algn="ctr">
              <a:spcBef>
                <a:spcPct val="50000"/>
              </a:spcBef>
            </a:pPr>
            <a:r>
              <a:rPr lang="en-US" sz="6600" b="1" dirty="0">
                <a:solidFill>
                  <a:schemeClr val="bg1"/>
                </a:solidFill>
                <a:latin typeface="Arial" pitchFamily="34" charset="0"/>
                <a:ea typeface="Dotum" pitchFamily="34" charset="-127"/>
                <a:cs typeface="Arial" pitchFamily="34" charset="0"/>
              </a:rPr>
              <a:t>INTRODUCTION</a:t>
            </a:r>
            <a:endParaRPr lang="en-US" sz="6600" dirty="0">
              <a:solidFill>
                <a:schemeClr val="bg1"/>
              </a:solidFill>
              <a:latin typeface="Arial" pitchFamily="34" charset="0"/>
              <a:ea typeface="Dotum" pitchFamily="34" charset="-127"/>
              <a:cs typeface="Arial" pitchFamily="34" charset="0"/>
            </a:endParaRPr>
          </a:p>
        </p:txBody>
      </p:sp>
      <p:sp>
        <p:nvSpPr>
          <p:cNvPr id="3081" name="Text Box 419"/>
          <p:cNvSpPr txBox="1">
            <a:spLocks noChangeArrowheads="1"/>
          </p:cNvSpPr>
          <p:nvPr/>
        </p:nvSpPr>
        <p:spPr bwMode="auto">
          <a:xfrm>
            <a:off x="685800" y="16992600"/>
            <a:ext cx="9917113" cy="1107986"/>
          </a:xfrm>
          <a:prstGeom prst="rect">
            <a:avLst/>
          </a:prstGeom>
          <a:solidFill>
            <a:srgbClr val="990000"/>
          </a:solidFill>
          <a:ln w="9525">
            <a:noFill/>
            <a:miter lim="800000"/>
            <a:headEnd/>
            <a:tailEnd/>
          </a:ln>
        </p:spPr>
        <p:txBody>
          <a:bodyPr lIns="91429" tIns="45715" rIns="91429" bIns="45715">
            <a:spAutoFit/>
          </a:bodyPr>
          <a:lstStyle/>
          <a:p>
            <a:pPr algn="ctr">
              <a:spcBef>
                <a:spcPct val="50000"/>
              </a:spcBef>
            </a:pPr>
            <a:r>
              <a:rPr lang="en-US" sz="6600" b="1" dirty="0" smtClean="0">
                <a:solidFill>
                  <a:schemeClr val="bg1"/>
                </a:solidFill>
                <a:latin typeface="Calibri" pitchFamily="34" charset="0"/>
                <a:cs typeface="Arial" pitchFamily="34" charset="0"/>
              </a:rPr>
              <a:t>METHODS</a:t>
            </a:r>
            <a:endParaRPr lang="en-US" sz="6600" dirty="0">
              <a:solidFill>
                <a:schemeClr val="bg1"/>
              </a:solidFill>
              <a:latin typeface="Calibri" pitchFamily="34" charset="0"/>
              <a:cs typeface="Arial" pitchFamily="34" charset="0"/>
            </a:endParaRPr>
          </a:p>
        </p:txBody>
      </p:sp>
      <p:sp>
        <p:nvSpPr>
          <p:cNvPr id="3082" name="Text Box 420"/>
          <p:cNvSpPr txBox="1">
            <a:spLocks noChangeArrowheads="1"/>
          </p:cNvSpPr>
          <p:nvPr/>
        </p:nvSpPr>
        <p:spPr bwMode="auto">
          <a:xfrm>
            <a:off x="11430000" y="5105400"/>
            <a:ext cx="8610600" cy="1107986"/>
          </a:xfrm>
          <a:prstGeom prst="rect">
            <a:avLst/>
          </a:prstGeom>
          <a:solidFill>
            <a:srgbClr val="990000"/>
          </a:solidFill>
          <a:ln w="9525">
            <a:noFill/>
            <a:miter lim="800000"/>
            <a:headEnd/>
            <a:tailEnd/>
          </a:ln>
        </p:spPr>
        <p:txBody>
          <a:bodyPr wrap="square" lIns="91429" tIns="45715" rIns="91429" bIns="45715">
            <a:spAutoFit/>
          </a:bodyPr>
          <a:lstStyle/>
          <a:p>
            <a:pPr algn="ctr">
              <a:spcBef>
                <a:spcPct val="50000"/>
              </a:spcBef>
            </a:pPr>
            <a:r>
              <a:rPr lang="en-US" sz="6600" b="1" dirty="0">
                <a:solidFill>
                  <a:schemeClr val="bg1"/>
                </a:solidFill>
                <a:latin typeface="Calibri" pitchFamily="34" charset="0"/>
                <a:cs typeface="Arial" pitchFamily="34" charset="0"/>
              </a:rPr>
              <a:t>RESULTS</a:t>
            </a:r>
          </a:p>
        </p:txBody>
      </p:sp>
      <p:sp>
        <p:nvSpPr>
          <p:cNvPr id="3083" name="Text Box 436"/>
          <p:cNvSpPr txBox="1">
            <a:spLocks noChangeArrowheads="1"/>
          </p:cNvSpPr>
          <p:nvPr/>
        </p:nvSpPr>
        <p:spPr bwMode="auto">
          <a:xfrm>
            <a:off x="31546800" y="5105400"/>
            <a:ext cx="9906000" cy="1107986"/>
          </a:xfrm>
          <a:prstGeom prst="rect">
            <a:avLst/>
          </a:prstGeom>
          <a:solidFill>
            <a:srgbClr val="990000"/>
          </a:solidFill>
          <a:ln w="9525">
            <a:noFill/>
            <a:miter lim="800000"/>
            <a:headEnd/>
            <a:tailEnd/>
          </a:ln>
        </p:spPr>
        <p:txBody>
          <a:bodyPr lIns="91429" tIns="45715" rIns="91429" bIns="45715">
            <a:spAutoFit/>
          </a:bodyPr>
          <a:lstStyle/>
          <a:p>
            <a:pPr algn="ctr">
              <a:spcBef>
                <a:spcPct val="50000"/>
              </a:spcBef>
            </a:pPr>
            <a:r>
              <a:rPr lang="en-US" sz="6600" b="1" dirty="0">
                <a:solidFill>
                  <a:schemeClr val="bg1"/>
                </a:solidFill>
                <a:latin typeface="Arial" pitchFamily="34" charset="0"/>
                <a:cs typeface="Arial" pitchFamily="34" charset="0"/>
              </a:rPr>
              <a:t>DISCUSSION</a:t>
            </a:r>
            <a:endParaRPr lang="en-US" sz="6600" dirty="0">
              <a:solidFill>
                <a:schemeClr val="bg1"/>
              </a:solidFill>
              <a:latin typeface="Arial" pitchFamily="34" charset="0"/>
              <a:cs typeface="Arial" pitchFamily="34" charset="0"/>
            </a:endParaRPr>
          </a:p>
        </p:txBody>
      </p:sp>
      <p:sp>
        <p:nvSpPr>
          <p:cNvPr id="3084" name="Rectangle 510"/>
          <p:cNvSpPr>
            <a:spLocks noChangeArrowheads="1"/>
          </p:cNvSpPr>
          <p:nvPr/>
        </p:nvSpPr>
        <p:spPr bwMode="auto">
          <a:xfrm>
            <a:off x="-17463" y="1588"/>
            <a:ext cx="184151" cy="457200"/>
          </a:xfrm>
          <a:prstGeom prst="rect">
            <a:avLst/>
          </a:prstGeom>
          <a:noFill/>
          <a:ln w="9525">
            <a:noFill/>
            <a:miter lim="800000"/>
            <a:headEnd/>
            <a:tailEnd/>
          </a:ln>
        </p:spPr>
        <p:txBody>
          <a:bodyPr wrap="none" anchor="ctr">
            <a:spAutoFit/>
          </a:bodyPr>
          <a:lstStyle/>
          <a:p>
            <a:pPr algn="ctr" eaLnBrk="0" hangingPunct="0"/>
            <a:endParaRPr lang="en-US"/>
          </a:p>
        </p:txBody>
      </p:sp>
      <p:sp>
        <p:nvSpPr>
          <p:cNvPr id="3085" name="Rectangle 512"/>
          <p:cNvSpPr>
            <a:spLocks noChangeArrowheads="1"/>
          </p:cNvSpPr>
          <p:nvPr/>
        </p:nvSpPr>
        <p:spPr bwMode="auto">
          <a:xfrm>
            <a:off x="-17463" y="1588"/>
            <a:ext cx="184151" cy="457200"/>
          </a:xfrm>
          <a:prstGeom prst="rect">
            <a:avLst/>
          </a:prstGeom>
          <a:noFill/>
          <a:ln w="9525">
            <a:noFill/>
            <a:miter lim="800000"/>
            <a:headEnd/>
            <a:tailEnd/>
          </a:ln>
        </p:spPr>
        <p:txBody>
          <a:bodyPr wrap="none" anchor="ctr">
            <a:spAutoFit/>
          </a:bodyPr>
          <a:lstStyle/>
          <a:p>
            <a:pPr algn="ctr" eaLnBrk="0" hangingPunct="0"/>
            <a:endParaRPr lang="en-US"/>
          </a:p>
        </p:txBody>
      </p:sp>
      <p:sp>
        <p:nvSpPr>
          <p:cNvPr id="3086" name="TextBox 41"/>
          <p:cNvSpPr txBox="1">
            <a:spLocks noChangeArrowheads="1"/>
          </p:cNvSpPr>
          <p:nvPr/>
        </p:nvSpPr>
        <p:spPr bwMode="auto">
          <a:xfrm>
            <a:off x="938213" y="21488400"/>
            <a:ext cx="9702800" cy="914400"/>
          </a:xfrm>
          <a:prstGeom prst="rect">
            <a:avLst/>
          </a:prstGeom>
          <a:noFill/>
          <a:ln w="9525">
            <a:noFill/>
            <a:miter lim="800000"/>
            <a:headEnd/>
            <a:tailEnd/>
          </a:ln>
        </p:spPr>
        <p:txBody>
          <a:bodyPr lIns="91429" tIns="45715" rIns="91429" bIns="45715">
            <a:spAutoFit/>
          </a:bodyPr>
          <a:lstStyle/>
          <a:p>
            <a:pPr>
              <a:spcBef>
                <a:spcPct val="50000"/>
              </a:spcBef>
            </a:pPr>
            <a:endParaRPr lang="en-US" sz="5400">
              <a:latin typeface="Arial" pitchFamily="34" charset="0"/>
              <a:cs typeface="Arial" pitchFamily="34" charset="0"/>
            </a:endParaRPr>
          </a:p>
        </p:txBody>
      </p:sp>
      <p:sp>
        <p:nvSpPr>
          <p:cNvPr id="3087" name="TextBox 44"/>
          <p:cNvSpPr txBox="1">
            <a:spLocks noChangeArrowheads="1"/>
          </p:cNvSpPr>
          <p:nvPr/>
        </p:nvSpPr>
        <p:spPr bwMode="auto">
          <a:xfrm>
            <a:off x="685800" y="18440400"/>
            <a:ext cx="9982200" cy="7325072"/>
          </a:xfrm>
          <a:prstGeom prst="rect">
            <a:avLst/>
          </a:prstGeom>
          <a:solidFill>
            <a:srgbClr val="FFFFFF"/>
          </a:solidFill>
          <a:ln w="9525">
            <a:noFill/>
            <a:miter lim="800000"/>
            <a:headEnd/>
            <a:tailEnd/>
          </a:ln>
        </p:spPr>
        <p:txBody>
          <a:bodyPr wrap="square" lIns="91429" tIns="45715" rIns="91429" bIns="45715">
            <a:spAutoFit/>
          </a:bodyPr>
          <a:lstStyle/>
          <a:p>
            <a:pPr marL="273050"/>
            <a:r>
              <a:rPr lang="en-US" sz="3200" b="1" u="sng" dirty="0">
                <a:solidFill>
                  <a:srgbClr val="040404"/>
                </a:solidFill>
                <a:latin typeface="Arial" pitchFamily="34" charset="0"/>
                <a:ea typeface="Dotum" pitchFamily="34" charset="-127"/>
                <a:cs typeface="Arial" pitchFamily="34" charset="0"/>
              </a:rPr>
              <a:t>Subjects</a:t>
            </a:r>
            <a:r>
              <a:rPr lang="en-US" sz="3200" b="1" dirty="0">
                <a:solidFill>
                  <a:srgbClr val="040404"/>
                </a:solidFill>
                <a:latin typeface="Arial" pitchFamily="34" charset="0"/>
                <a:ea typeface="Dotum" pitchFamily="34" charset="-127"/>
                <a:cs typeface="Arial" pitchFamily="34" charset="0"/>
              </a:rPr>
              <a:t>:</a:t>
            </a:r>
            <a:r>
              <a:rPr lang="en-US" sz="3200" dirty="0">
                <a:solidFill>
                  <a:srgbClr val="040404"/>
                </a:solidFill>
                <a:latin typeface="Arial" pitchFamily="34" charset="0"/>
                <a:ea typeface="Dotum" pitchFamily="34" charset="-127"/>
                <a:cs typeface="Arial" pitchFamily="34" charset="0"/>
              </a:rPr>
              <a:t>  </a:t>
            </a:r>
            <a:endParaRPr lang="en-US" sz="3200" dirty="0" smtClean="0">
              <a:solidFill>
                <a:srgbClr val="040404"/>
              </a:solidFill>
              <a:latin typeface="Arial" pitchFamily="34" charset="0"/>
              <a:ea typeface="Dotum" pitchFamily="34" charset="-127"/>
              <a:cs typeface="Arial" pitchFamily="34" charset="0"/>
            </a:endParaRPr>
          </a:p>
          <a:p>
            <a:pPr marL="273050"/>
            <a:r>
              <a:rPr lang="en-US" sz="3200" dirty="0" smtClean="0">
                <a:solidFill>
                  <a:srgbClr val="040404"/>
                </a:solidFill>
                <a:latin typeface="Arial" pitchFamily="34" charset="0"/>
                <a:ea typeface="Dotum" pitchFamily="34" charset="-127"/>
                <a:cs typeface="Arial" pitchFamily="34" charset="0"/>
              </a:rPr>
              <a:t>23 </a:t>
            </a:r>
            <a:r>
              <a:rPr lang="en-US" sz="3200" dirty="0">
                <a:solidFill>
                  <a:srgbClr val="040404"/>
                </a:solidFill>
                <a:latin typeface="Arial" pitchFamily="34" charset="0"/>
                <a:ea typeface="Dotum" pitchFamily="34" charset="-127"/>
                <a:cs typeface="Arial" pitchFamily="34" charset="0"/>
              </a:rPr>
              <a:t>nursing home residents in two Connecticut nursing homes </a:t>
            </a:r>
            <a:endParaRPr lang="en-US" sz="1800" dirty="0">
              <a:solidFill>
                <a:srgbClr val="040404"/>
              </a:solidFill>
              <a:latin typeface="Arial" pitchFamily="34" charset="0"/>
              <a:ea typeface="Dotum" pitchFamily="34" charset="-127"/>
              <a:cs typeface="Arial" pitchFamily="34" charset="0"/>
            </a:endParaRPr>
          </a:p>
          <a:p>
            <a:pPr marL="273050"/>
            <a:endParaRPr lang="en-US" sz="3200" dirty="0">
              <a:solidFill>
                <a:srgbClr val="040404"/>
              </a:solidFill>
              <a:latin typeface="Arial" pitchFamily="34" charset="0"/>
              <a:ea typeface="Dotum" pitchFamily="34" charset="-127"/>
              <a:cs typeface="Arial" pitchFamily="34" charset="0"/>
            </a:endParaRPr>
          </a:p>
          <a:p>
            <a:pPr marL="273050"/>
            <a:r>
              <a:rPr lang="en-US" sz="3200" b="1" u="sng" dirty="0">
                <a:solidFill>
                  <a:srgbClr val="040404"/>
                </a:solidFill>
                <a:latin typeface="Arial" pitchFamily="34" charset="0"/>
                <a:ea typeface="Dotum" pitchFamily="34" charset="-127"/>
                <a:cs typeface="Arial" pitchFamily="34" charset="0"/>
              </a:rPr>
              <a:t>Procedure</a:t>
            </a:r>
            <a:r>
              <a:rPr lang="en-US" sz="3200" dirty="0">
                <a:solidFill>
                  <a:srgbClr val="040404"/>
                </a:solidFill>
                <a:latin typeface="Arial" pitchFamily="34" charset="0"/>
                <a:ea typeface="Dotum" pitchFamily="34" charset="-127"/>
                <a:cs typeface="Arial" pitchFamily="34" charset="0"/>
              </a:rPr>
              <a:t>: </a:t>
            </a:r>
            <a:endParaRPr lang="en-US" sz="3200" dirty="0" smtClean="0">
              <a:solidFill>
                <a:srgbClr val="040404"/>
              </a:solidFill>
              <a:latin typeface="Arial" pitchFamily="34" charset="0"/>
              <a:ea typeface="Dotum" pitchFamily="34" charset="-127"/>
              <a:cs typeface="Arial" pitchFamily="34" charset="0"/>
            </a:endParaRPr>
          </a:p>
          <a:p>
            <a:pPr marL="273050"/>
            <a:r>
              <a:rPr lang="en-US" sz="3200" dirty="0" smtClean="0">
                <a:solidFill>
                  <a:srgbClr val="040404"/>
                </a:solidFill>
                <a:latin typeface="Arial" pitchFamily="34" charset="0"/>
                <a:ea typeface="Dotum" pitchFamily="34" charset="-127"/>
                <a:cs typeface="Arial" pitchFamily="34" charset="0"/>
              </a:rPr>
              <a:t>Data collection is ongoing. </a:t>
            </a:r>
            <a:r>
              <a:rPr lang="en-US" sz="3200" dirty="0">
                <a:solidFill>
                  <a:srgbClr val="040404"/>
                </a:solidFill>
                <a:latin typeface="Arial" pitchFamily="34" charset="0"/>
                <a:ea typeface="Dotum" pitchFamily="34" charset="-127"/>
                <a:cs typeface="Arial" pitchFamily="34" charset="0"/>
              </a:rPr>
              <a:t>Field notes were </a:t>
            </a:r>
            <a:r>
              <a:rPr lang="en-US" sz="3200" dirty="0" smtClean="0">
                <a:solidFill>
                  <a:srgbClr val="040404"/>
                </a:solidFill>
                <a:latin typeface="Arial" pitchFamily="34" charset="0"/>
                <a:ea typeface="Dotum" pitchFamily="34" charset="-127"/>
                <a:cs typeface="Arial" pitchFamily="34" charset="0"/>
              </a:rPr>
              <a:t> collected, which centered on  observations about the nursing home environment as well as resident rooms.  Field notes were then coded and analyzed. Based </a:t>
            </a:r>
            <a:r>
              <a:rPr lang="en-US" sz="3200" dirty="0">
                <a:solidFill>
                  <a:srgbClr val="040404"/>
                </a:solidFill>
                <a:latin typeface="Arial" pitchFamily="34" charset="0"/>
                <a:ea typeface="Dotum" pitchFamily="34" charset="-127"/>
                <a:cs typeface="Arial" pitchFamily="34" charset="0"/>
              </a:rPr>
              <a:t>on descriptions from field note data, the level of enrichment could be classified as rich, moderate, or poor. </a:t>
            </a:r>
            <a:r>
              <a:rPr lang="en-US" sz="3200" dirty="0" smtClean="0">
                <a:solidFill>
                  <a:srgbClr val="040404"/>
                </a:solidFill>
                <a:latin typeface="Arial" pitchFamily="34" charset="0"/>
                <a:ea typeface="Dotum" pitchFamily="34" charset="-127"/>
                <a:cs typeface="Arial" pitchFamily="34" charset="0"/>
              </a:rPr>
              <a:t> Data codes were validated through independent analysis  and the development of consensus by the research team</a:t>
            </a:r>
            <a:endParaRPr lang="en-US" sz="3200" dirty="0">
              <a:solidFill>
                <a:srgbClr val="040404"/>
              </a:solidFill>
              <a:latin typeface="Arial" pitchFamily="34" charset="0"/>
              <a:ea typeface="Dotum" pitchFamily="34" charset="-127"/>
              <a:cs typeface="Arial" pitchFamily="34" charset="0"/>
            </a:endParaRPr>
          </a:p>
          <a:p>
            <a:pPr marL="273050"/>
            <a:endParaRPr lang="en-US" sz="2200" dirty="0">
              <a:solidFill>
                <a:srgbClr val="040404"/>
              </a:solidFill>
              <a:latin typeface="Calibri" pitchFamily="34" charset="0"/>
            </a:endParaRPr>
          </a:p>
        </p:txBody>
      </p:sp>
      <p:sp>
        <p:nvSpPr>
          <p:cNvPr id="3088" name="TextBox 30"/>
          <p:cNvSpPr txBox="1">
            <a:spLocks noChangeArrowheads="1"/>
          </p:cNvSpPr>
          <p:nvPr/>
        </p:nvSpPr>
        <p:spPr bwMode="auto">
          <a:xfrm>
            <a:off x="33223200" y="25527000"/>
            <a:ext cx="6272213" cy="1219200"/>
          </a:xfrm>
          <a:prstGeom prst="rect">
            <a:avLst/>
          </a:prstGeom>
          <a:noFill/>
          <a:ln w="9525">
            <a:noFill/>
            <a:miter lim="800000"/>
            <a:headEnd/>
            <a:tailEnd/>
          </a:ln>
        </p:spPr>
        <p:txBody>
          <a:bodyPr lIns="91429" tIns="45715" rIns="91429" bIns="45715">
            <a:spAutoFit/>
          </a:bodyPr>
          <a:lstStyle/>
          <a:p>
            <a:pPr>
              <a:spcBef>
                <a:spcPct val="50000"/>
              </a:spcBef>
            </a:pPr>
            <a:endParaRPr lang="en-US" sz="5400">
              <a:latin typeface="Arial" pitchFamily="34" charset="0"/>
              <a:cs typeface="Arial" pitchFamily="34" charset="0"/>
            </a:endParaRPr>
          </a:p>
        </p:txBody>
      </p:sp>
      <p:sp>
        <p:nvSpPr>
          <p:cNvPr id="3089" name="Rectangle 32"/>
          <p:cNvSpPr>
            <a:spLocks noChangeArrowheads="1"/>
          </p:cNvSpPr>
          <p:nvPr/>
        </p:nvSpPr>
        <p:spPr bwMode="auto">
          <a:xfrm>
            <a:off x="31623000" y="20955000"/>
            <a:ext cx="9801225" cy="6986528"/>
          </a:xfrm>
          <a:prstGeom prst="rect">
            <a:avLst/>
          </a:prstGeom>
          <a:solidFill>
            <a:srgbClr val="FFFFFF"/>
          </a:solidFill>
          <a:ln w="9525">
            <a:noFill/>
            <a:miter lim="800000"/>
            <a:headEnd/>
            <a:tailEnd/>
          </a:ln>
        </p:spPr>
        <p:txBody>
          <a:bodyPr>
            <a:spAutoFit/>
          </a:bodyPr>
          <a:lstStyle/>
          <a:p>
            <a:r>
              <a:rPr lang="en-US" sz="2800" dirty="0" err="1">
                <a:latin typeface="Arial" pitchFamily="34" charset="0"/>
                <a:cs typeface="Arial" pitchFamily="34" charset="0"/>
              </a:rPr>
              <a:t>Edvardsson</a:t>
            </a:r>
            <a:r>
              <a:rPr lang="en-US" sz="2800" dirty="0">
                <a:latin typeface="Arial" pitchFamily="34" charset="0"/>
                <a:cs typeface="Arial" pitchFamily="34" charset="0"/>
              </a:rPr>
              <a:t>, </a:t>
            </a:r>
            <a:r>
              <a:rPr lang="en-US" sz="2800" dirty="0" smtClean="0">
                <a:latin typeface="Arial" pitchFamily="34" charset="0"/>
                <a:cs typeface="Arial" pitchFamily="34" charset="0"/>
              </a:rPr>
              <a:t>D. (2008). Therapeutic </a:t>
            </a:r>
            <a:r>
              <a:rPr lang="en-US" sz="2800" dirty="0">
                <a:latin typeface="Arial" pitchFamily="34" charset="0"/>
                <a:cs typeface="Arial" pitchFamily="34" charset="0"/>
              </a:rPr>
              <a:t>environments for older adults: constituents and meanings</a:t>
            </a:r>
            <a:r>
              <a:rPr lang="en-US" sz="2800" dirty="0" smtClean="0">
                <a:latin typeface="Arial" pitchFamily="34" charset="0"/>
                <a:cs typeface="Arial" pitchFamily="34" charset="0"/>
              </a:rPr>
              <a:t>. </a:t>
            </a:r>
            <a:r>
              <a:rPr lang="en-US" sz="2800" i="1" dirty="0">
                <a:latin typeface="Arial" pitchFamily="34" charset="0"/>
                <a:cs typeface="Arial" pitchFamily="34" charset="0"/>
              </a:rPr>
              <a:t>Journal of </a:t>
            </a:r>
            <a:r>
              <a:rPr lang="en-US" sz="2800" i="1" dirty="0" err="1" smtClean="0">
                <a:latin typeface="Arial" pitchFamily="34" charset="0"/>
                <a:cs typeface="Arial" pitchFamily="34" charset="0"/>
              </a:rPr>
              <a:t>Gerontological</a:t>
            </a:r>
            <a:r>
              <a:rPr lang="en-US" sz="2800" i="1" dirty="0" smtClean="0">
                <a:latin typeface="Arial" pitchFamily="34" charset="0"/>
                <a:cs typeface="Arial" pitchFamily="34" charset="0"/>
              </a:rPr>
              <a:t> Nursing</a:t>
            </a:r>
            <a:r>
              <a:rPr lang="en-US" sz="2800" dirty="0" smtClean="0">
                <a:latin typeface="Arial" pitchFamily="34" charset="0"/>
                <a:cs typeface="Arial" pitchFamily="34" charset="0"/>
              </a:rPr>
              <a:t>,34, 32-40</a:t>
            </a:r>
            <a:r>
              <a:rPr lang="en-US" sz="2800" dirty="0">
                <a:latin typeface="Arial" pitchFamily="34" charset="0"/>
                <a:cs typeface="Arial" pitchFamily="34" charset="0"/>
              </a:rPr>
              <a:t>.</a:t>
            </a:r>
          </a:p>
          <a:p>
            <a:endParaRPr lang="en-US" sz="2800" dirty="0">
              <a:latin typeface="Arial" pitchFamily="34" charset="0"/>
              <a:cs typeface="Arial" pitchFamily="34" charset="0"/>
            </a:endParaRPr>
          </a:p>
          <a:p>
            <a:r>
              <a:rPr lang="en-US" sz="2800" dirty="0" err="1" smtClean="0">
                <a:latin typeface="Arial" pitchFamily="34" charset="0"/>
                <a:cs typeface="Arial" pitchFamily="34" charset="0"/>
              </a:rPr>
              <a:t>Gudex</a:t>
            </a:r>
            <a:r>
              <a:rPr lang="en-US" sz="2800" dirty="0" smtClean="0">
                <a:latin typeface="Arial" pitchFamily="34" charset="0"/>
                <a:cs typeface="Arial" pitchFamily="34" charset="0"/>
              </a:rPr>
              <a:t>, C.  </a:t>
            </a:r>
            <a:r>
              <a:rPr lang="en-US" sz="2800" dirty="0">
                <a:latin typeface="Arial" pitchFamily="34" charset="0"/>
                <a:cs typeface="Arial" pitchFamily="34" charset="0"/>
              </a:rPr>
              <a:t>et al</a:t>
            </a:r>
            <a:r>
              <a:rPr lang="en-US" sz="2800" dirty="0" smtClean="0">
                <a:latin typeface="Arial" pitchFamily="34" charset="0"/>
                <a:cs typeface="Arial" pitchFamily="34" charset="0"/>
              </a:rPr>
              <a:t>., (2010) </a:t>
            </a:r>
            <a:r>
              <a:rPr lang="en-US" sz="2800" dirty="0">
                <a:latin typeface="Arial" pitchFamily="34" charset="0"/>
                <a:cs typeface="Arial" pitchFamily="34" charset="0"/>
              </a:rPr>
              <a:t>Consequences from use of reminiscence - a </a:t>
            </a:r>
            <a:r>
              <a:rPr lang="en-US" sz="2800" dirty="0" smtClean="0">
                <a:latin typeface="Arial" pitchFamily="34" charset="0"/>
                <a:cs typeface="Arial" pitchFamily="34" charset="0"/>
              </a:rPr>
              <a:t>randomized </a:t>
            </a:r>
            <a:r>
              <a:rPr lang="en-US" sz="2800" dirty="0">
                <a:latin typeface="Arial" pitchFamily="34" charset="0"/>
                <a:cs typeface="Arial" pitchFamily="34" charset="0"/>
              </a:rPr>
              <a:t>intervention study in ten Danish nursing </a:t>
            </a:r>
            <a:r>
              <a:rPr lang="en-US" sz="2800" dirty="0" smtClean="0">
                <a:latin typeface="Arial" pitchFamily="34" charset="0"/>
                <a:cs typeface="Arial" pitchFamily="34" charset="0"/>
              </a:rPr>
              <a:t>homes.  </a:t>
            </a:r>
            <a:r>
              <a:rPr lang="en-US" sz="2800" i="1" dirty="0">
                <a:latin typeface="Arial" pitchFamily="34" charset="0"/>
                <a:cs typeface="Arial" pitchFamily="34" charset="0"/>
              </a:rPr>
              <a:t>BMC </a:t>
            </a:r>
            <a:r>
              <a:rPr lang="en-US" sz="2800" i="1" dirty="0" smtClean="0">
                <a:latin typeface="Arial" pitchFamily="34" charset="0"/>
                <a:cs typeface="Arial" pitchFamily="34" charset="0"/>
              </a:rPr>
              <a:t>Geriatrics</a:t>
            </a:r>
            <a:r>
              <a:rPr lang="en-US" sz="2800" dirty="0" smtClean="0">
                <a:latin typeface="Arial" pitchFamily="34" charset="0"/>
                <a:cs typeface="Arial" pitchFamily="34" charset="0"/>
              </a:rPr>
              <a:t>, 10, 33</a:t>
            </a:r>
            <a:r>
              <a:rPr lang="en-US" sz="2800" dirty="0">
                <a:latin typeface="Arial" pitchFamily="34" charset="0"/>
                <a:cs typeface="Arial" pitchFamily="34" charset="0"/>
              </a:rPr>
              <a:t>.</a:t>
            </a:r>
          </a:p>
          <a:p>
            <a:endParaRPr lang="en-US" sz="2800" dirty="0">
              <a:latin typeface="Arial" pitchFamily="34" charset="0"/>
              <a:cs typeface="Arial" pitchFamily="34" charset="0"/>
            </a:endParaRPr>
          </a:p>
          <a:p>
            <a:r>
              <a:rPr lang="en-US" sz="2800" dirty="0" err="1">
                <a:latin typeface="Arial" pitchFamily="34" charset="0"/>
                <a:cs typeface="Arial" pitchFamily="34" charset="0"/>
              </a:rPr>
              <a:t>Gerben</a:t>
            </a:r>
            <a:r>
              <a:rPr lang="en-US" sz="2800" dirty="0">
                <a:latin typeface="Arial" pitchFamily="34" charset="0"/>
                <a:cs typeface="Arial" pitchFamily="34" charset="0"/>
              </a:rPr>
              <a:t> </a:t>
            </a:r>
            <a:r>
              <a:rPr lang="en-US" sz="2800" dirty="0" smtClean="0">
                <a:latin typeface="Arial" pitchFamily="34" charset="0"/>
                <a:cs typeface="Arial" pitchFamily="34" charset="0"/>
              </a:rPr>
              <a:t>J., </a:t>
            </a:r>
            <a:r>
              <a:rPr lang="en-US" sz="2800" dirty="0" err="1">
                <a:latin typeface="Arial" pitchFamily="34" charset="0"/>
                <a:cs typeface="Arial" pitchFamily="34" charset="0"/>
              </a:rPr>
              <a:t>Westerhof</a:t>
            </a:r>
            <a:r>
              <a:rPr lang="en-US" sz="2800" dirty="0" smtClean="0">
                <a:latin typeface="Arial" pitchFamily="34" charset="0"/>
                <a:cs typeface="Arial" pitchFamily="34" charset="0"/>
              </a:rPr>
              <a:t>,, E.B. &amp; Webster, J.D. </a:t>
            </a:r>
            <a:r>
              <a:rPr lang="en-US" sz="2800" dirty="0">
                <a:latin typeface="Arial" pitchFamily="34" charset="0"/>
                <a:cs typeface="Arial" pitchFamily="34" charset="0"/>
              </a:rPr>
              <a:t>(2010). Reminiscence and mental health: a review of recent progress in theory, research and interventions</a:t>
            </a:r>
            <a:r>
              <a:rPr lang="en-US" sz="2800" i="1" dirty="0">
                <a:latin typeface="Arial" pitchFamily="34" charset="0"/>
                <a:cs typeface="Arial" pitchFamily="34" charset="0"/>
              </a:rPr>
              <a:t>. Ageing and </a:t>
            </a:r>
            <a:r>
              <a:rPr lang="en-US" sz="2800" i="1" dirty="0" smtClean="0">
                <a:latin typeface="Arial" pitchFamily="34" charset="0"/>
                <a:cs typeface="Arial" pitchFamily="34" charset="0"/>
              </a:rPr>
              <a:t>Society, 30, </a:t>
            </a:r>
            <a:r>
              <a:rPr lang="en-US" sz="2800" dirty="0" smtClean="0">
                <a:latin typeface="Arial" pitchFamily="34" charset="0"/>
                <a:cs typeface="Arial" pitchFamily="34" charset="0"/>
              </a:rPr>
              <a:t>697-721.</a:t>
            </a:r>
          </a:p>
          <a:p>
            <a:endParaRPr lang="en-US" sz="2800" dirty="0" smtClean="0">
              <a:latin typeface="Arial" pitchFamily="34" charset="0"/>
              <a:cs typeface="Arial" pitchFamily="34" charset="0"/>
            </a:endParaRPr>
          </a:p>
          <a:p>
            <a:r>
              <a:rPr lang="en-US" sz="2800" dirty="0" err="1" smtClean="0">
                <a:latin typeface="Arial" pitchFamily="34" charset="0"/>
                <a:cs typeface="Arial" pitchFamily="34" charset="0"/>
              </a:rPr>
              <a:t>Subramaniam</a:t>
            </a:r>
            <a:r>
              <a:rPr lang="en-US" sz="2800" dirty="0" smtClean="0">
                <a:latin typeface="Arial" pitchFamily="34" charset="0"/>
                <a:cs typeface="Arial" pitchFamily="34" charset="0"/>
              </a:rPr>
              <a:t>, P., &amp; Woods, B. (2012).  The impact of individual reminiscence therapy.  </a:t>
            </a:r>
            <a:r>
              <a:rPr lang="en-US" sz="2800" i="1" dirty="0" smtClean="0">
                <a:latin typeface="Arial" pitchFamily="34" charset="0"/>
                <a:cs typeface="Arial" pitchFamily="34" charset="0"/>
              </a:rPr>
              <a:t>Expert Reviews </a:t>
            </a:r>
            <a:r>
              <a:rPr lang="en-US" sz="2800" i="1" dirty="0" err="1" smtClean="0">
                <a:latin typeface="Arial" pitchFamily="34" charset="0"/>
                <a:cs typeface="Arial" pitchFamily="34" charset="0"/>
              </a:rPr>
              <a:t>Neurotherapy</a:t>
            </a:r>
            <a:r>
              <a:rPr lang="en-US" sz="2800" i="1" dirty="0" smtClean="0">
                <a:latin typeface="Arial" pitchFamily="34" charset="0"/>
                <a:cs typeface="Arial" pitchFamily="34" charset="0"/>
              </a:rPr>
              <a:t>, 12</a:t>
            </a:r>
            <a:r>
              <a:rPr lang="en-US" sz="2800" dirty="0" smtClean="0">
                <a:latin typeface="Arial" pitchFamily="34" charset="0"/>
                <a:cs typeface="Arial" pitchFamily="34" charset="0"/>
              </a:rPr>
              <a:t>, 545-555</a:t>
            </a:r>
            <a:r>
              <a:rPr lang="en-US" sz="2800" dirty="0" smtClean="0">
                <a:latin typeface="Calibri" pitchFamily="34" charset="0"/>
              </a:rPr>
              <a:t>.</a:t>
            </a:r>
            <a:endParaRPr lang="en-US" dirty="0">
              <a:latin typeface="Calibri" pitchFamily="34" charset="0"/>
            </a:endParaRPr>
          </a:p>
        </p:txBody>
      </p:sp>
      <p:sp>
        <p:nvSpPr>
          <p:cNvPr id="3090" name="Text Box 436"/>
          <p:cNvSpPr txBox="1">
            <a:spLocks noChangeArrowheads="1"/>
          </p:cNvSpPr>
          <p:nvPr/>
        </p:nvSpPr>
        <p:spPr bwMode="auto">
          <a:xfrm>
            <a:off x="31623000" y="19354800"/>
            <a:ext cx="9677400" cy="1107986"/>
          </a:xfrm>
          <a:prstGeom prst="rect">
            <a:avLst/>
          </a:prstGeom>
          <a:solidFill>
            <a:srgbClr val="990000"/>
          </a:solidFill>
          <a:ln w="9525">
            <a:noFill/>
            <a:miter lim="800000"/>
            <a:headEnd/>
            <a:tailEnd/>
          </a:ln>
        </p:spPr>
        <p:txBody>
          <a:bodyPr lIns="91429" tIns="45715" rIns="91429" bIns="45715">
            <a:spAutoFit/>
          </a:bodyPr>
          <a:lstStyle/>
          <a:p>
            <a:pPr algn="ctr">
              <a:spcBef>
                <a:spcPct val="50000"/>
              </a:spcBef>
            </a:pPr>
            <a:r>
              <a:rPr lang="en-US" sz="6600" b="1" dirty="0">
                <a:solidFill>
                  <a:schemeClr val="bg1"/>
                </a:solidFill>
                <a:latin typeface="Arial" pitchFamily="34" charset="0"/>
                <a:cs typeface="Arial" pitchFamily="34" charset="0"/>
              </a:rPr>
              <a:t>REFERENCES</a:t>
            </a:r>
            <a:endParaRPr lang="en-US" sz="6600" dirty="0">
              <a:solidFill>
                <a:schemeClr val="bg1"/>
              </a:solidFill>
              <a:latin typeface="Arial" pitchFamily="34" charset="0"/>
              <a:cs typeface="Arial" pitchFamily="34" charset="0"/>
            </a:endParaRPr>
          </a:p>
        </p:txBody>
      </p:sp>
      <p:pic>
        <p:nvPicPr>
          <p:cNvPr id="3091" name="Picture 131" descr="fu_seal"/>
          <p:cNvPicPr>
            <a:picLocks noChangeAspect="1" noChangeArrowheads="1"/>
          </p:cNvPicPr>
          <p:nvPr/>
        </p:nvPicPr>
        <p:blipFill>
          <a:blip r:embed="rId2" cstate="print"/>
          <a:srcRect/>
          <a:stretch>
            <a:fillRect/>
          </a:stretch>
        </p:blipFill>
        <p:spPr bwMode="auto">
          <a:xfrm>
            <a:off x="1600200" y="2209800"/>
            <a:ext cx="1371600" cy="1906588"/>
          </a:xfrm>
          <a:prstGeom prst="rect">
            <a:avLst/>
          </a:prstGeom>
          <a:noFill/>
          <a:ln w="9525">
            <a:noFill/>
            <a:miter lim="800000"/>
            <a:headEnd/>
            <a:tailEnd/>
          </a:ln>
        </p:spPr>
      </p:pic>
      <p:sp>
        <p:nvSpPr>
          <p:cNvPr id="3092" name="Text Box 291"/>
          <p:cNvSpPr txBox="1">
            <a:spLocks noChangeArrowheads="1"/>
          </p:cNvSpPr>
          <p:nvPr/>
        </p:nvSpPr>
        <p:spPr bwMode="auto">
          <a:xfrm>
            <a:off x="31623000" y="12192000"/>
            <a:ext cx="9764713" cy="6986518"/>
          </a:xfrm>
          <a:prstGeom prst="rect">
            <a:avLst/>
          </a:prstGeom>
          <a:solidFill>
            <a:srgbClr val="FFFFFF"/>
          </a:solidFill>
          <a:ln w="9525">
            <a:noFill/>
            <a:miter lim="800000"/>
            <a:headEnd/>
            <a:tailEnd/>
          </a:ln>
        </p:spPr>
        <p:txBody>
          <a:bodyPr lIns="91429" tIns="45715" rIns="91429" bIns="45715">
            <a:spAutoFit/>
          </a:bodyPr>
          <a:lstStyle/>
          <a:p>
            <a:pPr marL="273050" eaLnBrk="0" hangingPunct="0"/>
            <a:r>
              <a:rPr lang="en-US" sz="3200" dirty="0" smtClean="0">
                <a:latin typeface="Arial" pitchFamily="34" charset="0"/>
                <a:cs typeface="Arial" pitchFamily="34" charset="0"/>
              </a:rPr>
              <a:t>The construction </a:t>
            </a:r>
            <a:r>
              <a:rPr lang="en-US" sz="3200" dirty="0">
                <a:latin typeface="Arial" pitchFamily="34" charset="0"/>
                <a:cs typeface="Arial" pitchFamily="34" charset="0"/>
              </a:rPr>
              <a:t>of enriched living environments may have a beneficial impact among cognitively impaired older adults</a:t>
            </a:r>
            <a:r>
              <a:rPr lang="en-US" sz="3200" dirty="0" smtClean="0">
                <a:latin typeface="Arial" pitchFamily="34" charset="0"/>
                <a:cs typeface="Arial" pitchFamily="34" charset="0"/>
              </a:rPr>
              <a:t>. </a:t>
            </a:r>
            <a:r>
              <a:rPr lang="en-US" sz="3200" dirty="0">
                <a:latin typeface="Arial" pitchFamily="34" charset="0"/>
                <a:cs typeface="Arial" pitchFamily="34" charset="0"/>
              </a:rPr>
              <a:t>Residents reported that they enjoyed sharing personal experiences with healthcare providers, however this was rarely done. Residents expressed desire for more opportunities to reminisce with their healthcare providers in </a:t>
            </a:r>
            <a:r>
              <a:rPr lang="en-US" sz="3200" dirty="0" smtClean="0">
                <a:latin typeface="Arial" pitchFamily="34" charset="0"/>
                <a:cs typeface="Arial" pitchFamily="34" charset="0"/>
              </a:rPr>
              <a:t>the </a:t>
            </a:r>
            <a:r>
              <a:rPr lang="en-US" sz="3200" dirty="0">
                <a:latin typeface="Arial" pitchFamily="34" charset="0"/>
                <a:cs typeface="Arial" pitchFamily="34" charset="0"/>
              </a:rPr>
              <a:t>nursing home setting. </a:t>
            </a:r>
            <a:r>
              <a:rPr lang="en-US" sz="3200" dirty="0" smtClean="0">
                <a:latin typeface="Arial" pitchFamily="34" charset="0"/>
                <a:cs typeface="Arial" pitchFamily="34" charset="0"/>
              </a:rPr>
              <a:t>Including objects that can stimulate memory and can serve to engage residents in  meaningful conversation may be of benefit. Additional research is needed to demonstrate the  impact of  an enriched nursing home environment.</a:t>
            </a:r>
            <a:endParaRPr lang="en-US" sz="3200" dirty="0">
              <a:latin typeface="Arial" pitchFamily="34" charset="0"/>
              <a:cs typeface="Arial" pitchFamily="34" charset="0"/>
            </a:endParaRPr>
          </a:p>
          <a:p>
            <a:pPr marL="273050" eaLnBrk="0" hangingPunct="0"/>
            <a:endParaRPr lang="en-US" sz="3200" dirty="0">
              <a:latin typeface="Calibri" pitchFamily="34" charset="0"/>
              <a:cs typeface="Arial" pitchFamily="34" charset="0"/>
            </a:endParaRPr>
          </a:p>
        </p:txBody>
      </p:sp>
      <p:pic>
        <p:nvPicPr>
          <p:cNvPr id="3093" name="Picture 1" descr="stevens .jpg"/>
          <p:cNvPicPr>
            <a:picLocks noChangeAspect="1"/>
          </p:cNvPicPr>
          <p:nvPr/>
        </p:nvPicPr>
        <p:blipFill>
          <a:blip r:embed="rId3" cstate="print"/>
          <a:srcRect/>
          <a:stretch>
            <a:fillRect/>
          </a:stretch>
        </p:blipFill>
        <p:spPr bwMode="auto">
          <a:xfrm>
            <a:off x="11658600" y="9906000"/>
            <a:ext cx="8305800" cy="6781800"/>
          </a:xfrm>
          <a:prstGeom prst="rect">
            <a:avLst/>
          </a:prstGeom>
          <a:noFill/>
          <a:ln w="9525">
            <a:noFill/>
            <a:miter lim="800000"/>
            <a:headEnd/>
            <a:tailEnd/>
          </a:ln>
        </p:spPr>
      </p:pic>
      <p:pic>
        <p:nvPicPr>
          <p:cNvPr id="3094" name="Picture 2" descr="stevens 2.jpg"/>
          <p:cNvPicPr>
            <a:picLocks noChangeAspect="1"/>
          </p:cNvPicPr>
          <p:nvPr/>
        </p:nvPicPr>
        <p:blipFill>
          <a:blip r:embed="rId4" cstate="print"/>
          <a:srcRect/>
          <a:stretch>
            <a:fillRect/>
          </a:stretch>
        </p:blipFill>
        <p:spPr bwMode="auto">
          <a:xfrm>
            <a:off x="11430000" y="21031200"/>
            <a:ext cx="8686800" cy="6858000"/>
          </a:xfrm>
          <a:prstGeom prst="rect">
            <a:avLst/>
          </a:prstGeom>
          <a:noFill/>
          <a:ln w="9525">
            <a:noFill/>
            <a:miter lim="800000"/>
            <a:headEnd/>
            <a:tailEnd/>
          </a:ln>
        </p:spPr>
      </p:pic>
      <p:sp>
        <p:nvSpPr>
          <p:cNvPr id="3095" name="Text Box 436"/>
          <p:cNvSpPr txBox="1">
            <a:spLocks noChangeArrowheads="1"/>
          </p:cNvSpPr>
          <p:nvPr/>
        </p:nvSpPr>
        <p:spPr bwMode="auto">
          <a:xfrm>
            <a:off x="31546800" y="28041600"/>
            <a:ext cx="9677400" cy="1200318"/>
          </a:xfrm>
          <a:prstGeom prst="rect">
            <a:avLst/>
          </a:prstGeom>
          <a:solidFill>
            <a:srgbClr val="990000"/>
          </a:solidFill>
          <a:ln w="9525">
            <a:noFill/>
            <a:miter lim="800000"/>
            <a:headEnd/>
            <a:tailEnd/>
          </a:ln>
        </p:spPr>
        <p:txBody>
          <a:bodyPr lIns="91429" tIns="45715" rIns="91429" bIns="45715">
            <a:spAutoFit/>
          </a:bodyPr>
          <a:lstStyle/>
          <a:p>
            <a:pPr algn="ctr">
              <a:spcBef>
                <a:spcPct val="50000"/>
              </a:spcBef>
            </a:pPr>
            <a:r>
              <a:rPr lang="en-US" sz="6800" b="1" dirty="0" smtClean="0">
                <a:solidFill>
                  <a:schemeClr val="bg1"/>
                </a:solidFill>
                <a:latin typeface="Arial" pitchFamily="34" charset="0"/>
                <a:cs typeface="Arial" pitchFamily="34" charset="0"/>
              </a:rPr>
              <a:t>ACKNOWLEDGMENTS</a:t>
            </a:r>
            <a:r>
              <a:rPr lang="en-US" sz="7200" b="1" dirty="0" smtClean="0">
                <a:solidFill>
                  <a:srgbClr val="FFFF66"/>
                </a:solidFill>
                <a:latin typeface="Calibri" pitchFamily="34" charset="0"/>
                <a:cs typeface="Arial" pitchFamily="34" charset="0"/>
              </a:rPr>
              <a:t> </a:t>
            </a:r>
            <a:endParaRPr lang="en-US" sz="7200" dirty="0">
              <a:latin typeface="Calibri" pitchFamily="34" charset="0"/>
              <a:cs typeface="Arial" pitchFamily="34" charset="0"/>
            </a:endParaRPr>
          </a:p>
        </p:txBody>
      </p:sp>
      <p:sp>
        <p:nvSpPr>
          <p:cNvPr id="3096" name="Rectangle 32"/>
          <p:cNvSpPr>
            <a:spLocks noChangeArrowheads="1"/>
          </p:cNvSpPr>
          <p:nvPr/>
        </p:nvSpPr>
        <p:spPr bwMode="auto">
          <a:xfrm>
            <a:off x="31623000" y="29565600"/>
            <a:ext cx="9801225" cy="2554545"/>
          </a:xfrm>
          <a:prstGeom prst="rect">
            <a:avLst/>
          </a:prstGeom>
          <a:solidFill>
            <a:srgbClr val="FFFFFF"/>
          </a:solidFill>
          <a:ln w="9525">
            <a:noFill/>
            <a:miter lim="800000"/>
            <a:headEnd/>
            <a:tailEnd/>
          </a:ln>
        </p:spPr>
        <p:txBody>
          <a:bodyPr>
            <a:spAutoFit/>
          </a:bodyPr>
          <a:lstStyle/>
          <a:p>
            <a:r>
              <a:rPr lang="en-US" sz="3200" dirty="0" smtClean="0">
                <a:latin typeface="Arial" pitchFamily="34" charset="0"/>
                <a:cs typeface="Arial" pitchFamily="34" charset="0"/>
              </a:rPr>
              <a:t>This study was funded through the Interdisciplinary </a:t>
            </a:r>
            <a:r>
              <a:rPr lang="en-US" sz="3200" dirty="0">
                <a:latin typeface="Arial" pitchFamily="34" charset="0"/>
                <a:cs typeface="Arial" pitchFamily="34" charset="0"/>
              </a:rPr>
              <a:t>Health Scholars Program at Fairfield </a:t>
            </a:r>
            <a:r>
              <a:rPr lang="en-US" sz="3200" dirty="0" smtClean="0">
                <a:latin typeface="Arial" pitchFamily="34" charset="0"/>
                <a:cs typeface="Arial" pitchFamily="34" charset="0"/>
              </a:rPr>
              <a:t>University. We are grateful for the support of Dr. Lynn </a:t>
            </a:r>
            <a:r>
              <a:rPr lang="en-US" sz="3200" dirty="0">
                <a:latin typeface="Arial" pitchFamily="34" charset="0"/>
                <a:cs typeface="Arial" pitchFamily="34" charset="0"/>
              </a:rPr>
              <a:t>Babington (Dean of School of Nursing) and </a:t>
            </a:r>
            <a:r>
              <a:rPr lang="en-US" sz="3200" dirty="0" smtClean="0">
                <a:latin typeface="Arial" pitchFamily="34" charset="0"/>
                <a:cs typeface="Arial" pitchFamily="34" charset="0"/>
              </a:rPr>
              <a:t>Dr. </a:t>
            </a:r>
            <a:r>
              <a:rPr lang="en-US" sz="3200" dirty="0" err="1" smtClean="0">
                <a:latin typeface="Arial" pitchFamily="34" charset="0"/>
                <a:cs typeface="Arial" pitchFamily="34" charset="0"/>
              </a:rPr>
              <a:t>Robbin</a:t>
            </a:r>
            <a:r>
              <a:rPr lang="en-US" sz="3200" dirty="0" smtClean="0">
                <a:latin typeface="Arial" pitchFamily="34" charset="0"/>
                <a:cs typeface="Arial" pitchFamily="34" charset="0"/>
              </a:rPr>
              <a:t> </a:t>
            </a:r>
            <a:r>
              <a:rPr lang="en-US" sz="3200" dirty="0">
                <a:latin typeface="Arial" pitchFamily="34" charset="0"/>
                <a:cs typeface="Arial" pitchFamily="34" charset="0"/>
              </a:rPr>
              <a:t>Crabtree (Dean of School of Arts and Sciences</a:t>
            </a:r>
            <a:r>
              <a:rPr lang="en-US" sz="3200" dirty="0" smtClean="0">
                <a:latin typeface="Arial" pitchFamily="34" charset="0"/>
                <a:cs typeface="Arial" pitchFamily="34" charset="0"/>
              </a:rPr>
              <a:t>).</a:t>
            </a:r>
            <a:endParaRPr lang="en-US" sz="3200" dirty="0">
              <a:latin typeface="Arial" pitchFamily="34" charset="0"/>
              <a:cs typeface="Arial" pitchFamily="34" charset="0"/>
            </a:endParaRPr>
          </a:p>
        </p:txBody>
      </p:sp>
      <p:sp>
        <p:nvSpPr>
          <p:cNvPr id="3097" name="Text Box 291"/>
          <p:cNvSpPr txBox="1">
            <a:spLocks noChangeArrowheads="1"/>
          </p:cNvSpPr>
          <p:nvPr/>
        </p:nvSpPr>
        <p:spPr bwMode="auto">
          <a:xfrm>
            <a:off x="11658600" y="16687800"/>
            <a:ext cx="8305800" cy="3046978"/>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b="1" dirty="0" smtClean="0">
                <a:latin typeface="Garamond" pitchFamily="18" charset="0"/>
              </a:rPr>
              <a:t>An enriched environment: </a:t>
            </a:r>
            <a:r>
              <a:rPr lang="en-US" sz="3200" dirty="0" smtClean="0">
                <a:latin typeface="Garamond" pitchFamily="18" charset="0"/>
              </a:rPr>
              <a:t>Based on descriptions from field notes, this resident</a:t>
            </a:r>
            <a:r>
              <a:rPr lang="en-US" altLang="en-US" sz="3200" dirty="0" smtClean="0">
                <a:latin typeface="Garamond" pitchFamily="18" charset="0"/>
              </a:rPr>
              <a:t>’</a:t>
            </a:r>
            <a:r>
              <a:rPr lang="en-US" sz="3200" dirty="0" smtClean="0">
                <a:latin typeface="Garamond" pitchFamily="18" charset="0"/>
              </a:rPr>
              <a:t>s room was classified as rich. The paintings on the wall were done by both her mother and mother-in-law. On top of the armoire are carvings made by her husband who has passed away. </a:t>
            </a:r>
            <a:endParaRPr lang="en-US" sz="3200" dirty="0">
              <a:latin typeface="Garamond" pitchFamily="18" charset="0"/>
              <a:cs typeface="Arial" pitchFamily="34" charset="0"/>
            </a:endParaRPr>
          </a:p>
        </p:txBody>
      </p:sp>
      <p:sp>
        <p:nvSpPr>
          <p:cNvPr id="3098" name="Text Box 291"/>
          <p:cNvSpPr txBox="1">
            <a:spLocks noChangeArrowheads="1"/>
          </p:cNvSpPr>
          <p:nvPr/>
        </p:nvSpPr>
        <p:spPr bwMode="auto">
          <a:xfrm>
            <a:off x="11430000" y="27889200"/>
            <a:ext cx="8686800" cy="3539420"/>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b="1" dirty="0" smtClean="0">
                <a:latin typeface="Garamond" pitchFamily="18" charset="0"/>
              </a:rPr>
              <a:t>An enriched environment: </a:t>
            </a:r>
            <a:r>
              <a:rPr lang="en-US" sz="3200" dirty="0" smtClean="0">
                <a:latin typeface="Garamond" pitchFamily="18" charset="0"/>
              </a:rPr>
              <a:t>On </a:t>
            </a:r>
            <a:r>
              <a:rPr lang="en-US" sz="3200" dirty="0">
                <a:latin typeface="Garamond" pitchFamily="18" charset="0"/>
              </a:rPr>
              <a:t>this </a:t>
            </a:r>
            <a:r>
              <a:rPr lang="en-US" sz="3200" dirty="0" smtClean="0">
                <a:latin typeface="Garamond" pitchFamily="18" charset="0"/>
              </a:rPr>
              <a:t>resident’s nightstand, is </a:t>
            </a:r>
            <a:r>
              <a:rPr lang="en-US" sz="3200" dirty="0">
                <a:latin typeface="Garamond" pitchFamily="18" charset="0"/>
              </a:rPr>
              <a:t>a lamp that she brought with her from home. To the right of her bed, is a picture of her husband along with her parents. Above her bed, are painting that were done by her mother. The resident recalled that these paintings remind her of the places she journeyed during her childhood. </a:t>
            </a:r>
            <a:endParaRPr lang="en-US" sz="3200" dirty="0">
              <a:latin typeface="Garamond" pitchFamily="18" charset="0"/>
              <a:cs typeface="Arial" pitchFamily="34" charset="0"/>
            </a:endParaRPr>
          </a:p>
        </p:txBody>
      </p:sp>
      <p:sp>
        <p:nvSpPr>
          <p:cNvPr id="27" name="Text Box 436"/>
          <p:cNvSpPr txBox="1">
            <a:spLocks noChangeArrowheads="1"/>
          </p:cNvSpPr>
          <p:nvPr/>
        </p:nvSpPr>
        <p:spPr bwMode="auto">
          <a:xfrm>
            <a:off x="31623000" y="10591800"/>
            <a:ext cx="9753600" cy="1107986"/>
          </a:xfrm>
          <a:prstGeom prst="rect">
            <a:avLst/>
          </a:prstGeom>
          <a:solidFill>
            <a:srgbClr val="990000"/>
          </a:solidFill>
          <a:ln w="9525">
            <a:noFill/>
            <a:miter lim="800000"/>
            <a:headEnd/>
            <a:tailEnd/>
          </a:ln>
        </p:spPr>
        <p:txBody>
          <a:bodyPr wrap="square" lIns="91429" tIns="45715" rIns="91429" bIns="45715">
            <a:spAutoFit/>
          </a:bodyPr>
          <a:lstStyle/>
          <a:p>
            <a:pPr algn="ctr">
              <a:spcBef>
                <a:spcPct val="50000"/>
              </a:spcBef>
            </a:pPr>
            <a:r>
              <a:rPr lang="en-US" sz="6600" b="1" dirty="0" smtClean="0">
                <a:solidFill>
                  <a:schemeClr val="bg1"/>
                </a:solidFill>
                <a:latin typeface="Arial" pitchFamily="34" charset="0"/>
                <a:cs typeface="Arial" pitchFamily="34" charset="0"/>
              </a:rPr>
              <a:t>CONCLUSION</a:t>
            </a:r>
            <a:endParaRPr lang="en-US" sz="6600" dirty="0">
              <a:solidFill>
                <a:schemeClr val="bg1"/>
              </a:solidFill>
              <a:latin typeface="Arial" pitchFamily="34" charset="0"/>
              <a:cs typeface="Arial" pitchFamily="34" charset="0"/>
            </a:endParaRPr>
          </a:p>
        </p:txBody>
      </p:sp>
      <p:pic>
        <p:nvPicPr>
          <p:cNvPr id="1026" name="Picture 2" descr="C:\Users\Owner\Pictures\NHStudy\DSC_0030.JPG"/>
          <p:cNvPicPr>
            <a:picLocks noChangeAspect="1" noChangeArrowheads="1"/>
          </p:cNvPicPr>
          <p:nvPr/>
        </p:nvPicPr>
        <p:blipFill>
          <a:blip r:embed="rId5" cstate="print"/>
          <a:srcRect/>
          <a:stretch>
            <a:fillRect/>
          </a:stretch>
        </p:blipFill>
        <p:spPr bwMode="auto">
          <a:xfrm>
            <a:off x="21336000" y="10287000"/>
            <a:ext cx="8763000" cy="6629400"/>
          </a:xfrm>
          <a:prstGeom prst="rect">
            <a:avLst/>
          </a:prstGeom>
          <a:noFill/>
        </p:spPr>
      </p:pic>
      <p:sp>
        <p:nvSpPr>
          <p:cNvPr id="29" name="Text Box 291"/>
          <p:cNvSpPr txBox="1">
            <a:spLocks noChangeArrowheads="1"/>
          </p:cNvSpPr>
          <p:nvPr/>
        </p:nvSpPr>
        <p:spPr bwMode="auto">
          <a:xfrm>
            <a:off x="21259800" y="16992600"/>
            <a:ext cx="8763000" cy="2062093"/>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b="1" dirty="0" smtClean="0">
                <a:latin typeface="Garamond" pitchFamily="18" charset="0"/>
              </a:rPr>
              <a:t>A less well enriched environment </a:t>
            </a:r>
            <a:r>
              <a:rPr lang="en-US" sz="3200" dirty="0" smtClean="0">
                <a:latin typeface="Garamond" pitchFamily="18" charset="0"/>
              </a:rPr>
              <a:t>is depicted here. While the room has numerous decorations, such as dolls and flowers, they are not memory cuing.</a:t>
            </a:r>
            <a:endParaRPr lang="en-US" sz="3200" dirty="0">
              <a:latin typeface="Garamond" pitchFamily="18" charset="0"/>
              <a:cs typeface="Arial" pitchFamily="34" charset="0"/>
            </a:endParaRPr>
          </a:p>
        </p:txBody>
      </p:sp>
      <p:sp>
        <p:nvSpPr>
          <p:cNvPr id="30" name="TextBox 44"/>
          <p:cNvSpPr txBox="1">
            <a:spLocks noChangeArrowheads="1"/>
          </p:cNvSpPr>
          <p:nvPr/>
        </p:nvSpPr>
        <p:spPr bwMode="auto">
          <a:xfrm>
            <a:off x="685800" y="27736800"/>
            <a:ext cx="9982200" cy="4031863"/>
          </a:xfrm>
          <a:prstGeom prst="rect">
            <a:avLst/>
          </a:prstGeom>
          <a:solidFill>
            <a:srgbClr val="FFFFFF"/>
          </a:solidFill>
          <a:ln w="9525">
            <a:noFill/>
            <a:miter lim="800000"/>
            <a:headEnd/>
            <a:tailEnd/>
          </a:ln>
        </p:spPr>
        <p:txBody>
          <a:bodyPr wrap="square" lIns="91429" tIns="45715" rIns="91429" bIns="45715">
            <a:spAutoFit/>
          </a:bodyPr>
          <a:lstStyle/>
          <a:p>
            <a:r>
              <a:rPr lang="en-US" sz="3200" dirty="0" smtClean="0">
                <a:latin typeface="Arial" pitchFamily="34" charset="0"/>
                <a:cs typeface="Arial" pitchFamily="34" charset="0"/>
              </a:rPr>
              <a:t>Results from field notes centered on two main themes: </a:t>
            </a:r>
          </a:p>
          <a:p>
            <a:r>
              <a:rPr lang="en-US" sz="3200" dirty="0" smtClean="0">
                <a:latin typeface="Arial" pitchFamily="34" charset="0"/>
                <a:cs typeface="Arial" pitchFamily="34" charset="0"/>
              </a:rPr>
              <a:t>(a) the types of memory cueing items present in resident rooms ,and (b) efforts to make the facility more “home-like.”  Based on descriptions from field note data, the level of enrichment in resident rooms could be classified as rich (n=9), moderate (n=7), or poor (n=7). There was significant variation in the level of enrichment between the two nursing homes.</a:t>
            </a:r>
            <a:endParaRPr lang="en-US" sz="3200" dirty="0">
              <a:latin typeface="Arial" pitchFamily="34" charset="0"/>
              <a:cs typeface="Arial" pitchFamily="34" charset="0"/>
            </a:endParaRPr>
          </a:p>
        </p:txBody>
      </p:sp>
      <p:sp>
        <p:nvSpPr>
          <p:cNvPr id="31" name="Text Box 419"/>
          <p:cNvSpPr txBox="1">
            <a:spLocks noChangeArrowheads="1"/>
          </p:cNvSpPr>
          <p:nvPr/>
        </p:nvSpPr>
        <p:spPr bwMode="auto">
          <a:xfrm>
            <a:off x="685800" y="26289000"/>
            <a:ext cx="9917113" cy="1107986"/>
          </a:xfrm>
          <a:prstGeom prst="rect">
            <a:avLst/>
          </a:prstGeom>
          <a:solidFill>
            <a:srgbClr val="990000"/>
          </a:solidFill>
          <a:ln w="9525">
            <a:noFill/>
            <a:miter lim="800000"/>
            <a:headEnd/>
            <a:tailEnd/>
          </a:ln>
        </p:spPr>
        <p:txBody>
          <a:bodyPr lIns="91429" tIns="45715" rIns="91429" bIns="45715">
            <a:spAutoFit/>
          </a:bodyPr>
          <a:lstStyle/>
          <a:p>
            <a:pPr algn="ctr">
              <a:spcBef>
                <a:spcPct val="50000"/>
              </a:spcBef>
            </a:pPr>
            <a:r>
              <a:rPr lang="en-US" sz="6600" b="1" dirty="0" smtClean="0">
                <a:solidFill>
                  <a:schemeClr val="bg1"/>
                </a:solidFill>
                <a:latin typeface="Calibri" pitchFamily="34" charset="0"/>
                <a:cs typeface="Arial" pitchFamily="34" charset="0"/>
              </a:rPr>
              <a:t>RESULTS</a:t>
            </a:r>
            <a:endParaRPr lang="en-US" sz="6600" dirty="0">
              <a:solidFill>
                <a:schemeClr val="bg1"/>
              </a:solidFill>
              <a:latin typeface="Calibri" pitchFamily="34" charset="0"/>
              <a:cs typeface="Arial" pitchFamily="34" charset="0"/>
            </a:endParaRPr>
          </a:p>
        </p:txBody>
      </p:sp>
      <p:sp>
        <p:nvSpPr>
          <p:cNvPr id="32" name="Text Box 420"/>
          <p:cNvSpPr txBox="1">
            <a:spLocks noChangeArrowheads="1"/>
          </p:cNvSpPr>
          <p:nvPr/>
        </p:nvSpPr>
        <p:spPr bwMode="auto">
          <a:xfrm>
            <a:off x="21259800" y="5105400"/>
            <a:ext cx="8610600" cy="1107986"/>
          </a:xfrm>
          <a:prstGeom prst="rect">
            <a:avLst/>
          </a:prstGeom>
          <a:solidFill>
            <a:srgbClr val="990000"/>
          </a:solidFill>
          <a:ln w="9525">
            <a:noFill/>
            <a:miter lim="800000"/>
            <a:headEnd/>
            <a:tailEnd/>
          </a:ln>
        </p:spPr>
        <p:txBody>
          <a:bodyPr wrap="square" lIns="91429" tIns="45715" rIns="91429" bIns="45715">
            <a:spAutoFit/>
          </a:bodyPr>
          <a:lstStyle/>
          <a:p>
            <a:pPr algn="ctr">
              <a:spcBef>
                <a:spcPct val="50000"/>
              </a:spcBef>
            </a:pPr>
            <a:r>
              <a:rPr lang="en-US" sz="6600" b="1" dirty="0">
                <a:solidFill>
                  <a:schemeClr val="bg1"/>
                </a:solidFill>
                <a:latin typeface="Calibri" pitchFamily="34" charset="0"/>
                <a:cs typeface="Arial" pitchFamily="34" charset="0"/>
              </a:rPr>
              <a:t>RESULTS</a:t>
            </a:r>
          </a:p>
        </p:txBody>
      </p:sp>
      <p:sp>
        <p:nvSpPr>
          <p:cNvPr id="33" name="Text Box 291"/>
          <p:cNvSpPr txBox="1">
            <a:spLocks noChangeArrowheads="1"/>
          </p:cNvSpPr>
          <p:nvPr/>
        </p:nvSpPr>
        <p:spPr bwMode="auto">
          <a:xfrm>
            <a:off x="11506200" y="6553200"/>
            <a:ext cx="8382000" cy="2554535"/>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dirty="0" smtClean="0">
                <a:latin typeface="Arial" pitchFamily="34" charset="0"/>
                <a:cs typeface="Arial" pitchFamily="34" charset="0"/>
              </a:rPr>
              <a:t>Residents living in enriched environments had numerous objects that were personally meaningful. These objects were capable of stimulating memories and conversations about the personal past of the resident. </a:t>
            </a:r>
            <a:endParaRPr lang="en-US" sz="3200" dirty="0">
              <a:latin typeface="Arial" pitchFamily="34" charset="0"/>
              <a:cs typeface="Arial" pitchFamily="34" charset="0"/>
            </a:endParaRPr>
          </a:p>
        </p:txBody>
      </p:sp>
      <p:sp>
        <p:nvSpPr>
          <p:cNvPr id="34" name="Text Box 291"/>
          <p:cNvSpPr txBox="1">
            <a:spLocks noChangeArrowheads="1"/>
          </p:cNvSpPr>
          <p:nvPr/>
        </p:nvSpPr>
        <p:spPr bwMode="auto">
          <a:xfrm>
            <a:off x="21336000" y="6553200"/>
            <a:ext cx="8382000" cy="2062093"/>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dirty="0" smtClean="0">
                <a:latin typeface="Arial" pitchFamily="34" charset="0"/>
                <a:cs typeface="Arial" pitchFamily="34" charset="0"/>
              </a:rPr>
              <a:t>Residents living in poorly enriched environments had rooms that  were either bare, or which contained objects that were unable to stimulate personal memories.</a:t>
            </a:r>
            <a:endParaRPr lang="en-US" sz="3200" dirty="0">
              <a:latin typeface="Arial" pitchFamily="34" charset="0"/>
              <a:cs typeface="Arial" pitchFamily="34" charset="0"/>
            </a:endParaRPr>
          </a:p>
        </p:txBody>
      </p:sp>
      <p:sp>
        <p:nvSpPr>
          <p:cNvPr id="35" name="Text Box 291"/>
          <p:cNvSpPr txBox="1">
            <a:spLocks noChangeArrowheads="1"/>
          </p:cNvSpPr>
          <p:nvPr/>
        </p:nvSpPr>
        <p:spPr bwMode="auto">
          <a:xfrm>
            <a:off x="21412200" y="20193000"/>
            <a:ext cx="8763000" cy="5016748"/>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b="1" u="sng" dirty="0" smtClean="0">
                <a:latin typeface="Arial" pitchFamily="34" charset="0"/>
                <a:cs typeface="Arial" pitchFamily="34" charset="0"/>
              </a:rPr>
              <a:t>Characteristics of enriched rooms:</a:t>
            </a:r>
          </a:p>
          <a:p>
            <a:pPr marL="273050" eaLnBrk="0" hangingPunct="0">
              <a:buFont typeface="Arial" pitchFamily="34" charset="0"/>
              <a:buChar char="•"/>
            </a:pPr>
            <a:r>
              <a:rPr lang="en-US" sz="3200" dirty="0" smtClean="0">
                <a:latin typeface="Arial" pitchFamily="34" charset="0"/>
                <a:cs typeface="Arial" pitchFamily="34" charset="0"/>
              </a:rPr>
              <a:t>  Contain numerous photos of family and friends</a:t>
            </a:r>
          </a:p>
          <a:p>
            <a:pPr marL="273050" eaLnBrk="0" hangingPunct="0">
              <a:buFont typeface="Arial" pitchFamily="34" charset="0"/>
              <a:buChar char="•"/>
            </a:pPr>
            <a:r>
              <a:rPr lang="en-US" sz="3200" dirty="0" smtClean="0">
                <a:latin typeface="Arial" pitchFamily="34" charset="0"/>
                <a:cs typeface="Arial" pitchFamily="34" charset="0"/>
              </a:rPr>
              <a:t>  Provide orientation to the day, date ,and season</a:t>
            </a:r>
          </a:p>
          <a:p>
            <a:pPr marL="273050" eaLnBrk="0" hangingPunct="0">
              <a:buFont typeface="Arial" pitchFamily="34" charset="0"/>
              <a:buChar char="•"/>
            </a:pPr>
            <a:r>
              <a:rPr lang="en-US" sz="3200" dirty="0" smtClean="0">
                <a:latin typeface="Arial" pitchFamily="34" charset="0"/>
                <a:cs typeface="Arial" pitchFamily="34" charset="0"/>
              </a:rPr>
              <a:t>  Depict scenes from several different time periods throughout a resident’s life: e.g., a wedding, a birth of a child, a retirement party</a:t>
            </a:r>
          </a:p>
          <a:p>
            <a:pPr marL="273050" eaLnBrk="0" hangingPunct="0">
              <a:buFont typeface="Arial" pitchFamily="34" charset="0"/>
              <a:buChar char="•"/>
            </a:pPr>
            <a:r>
              <a:rPr lang="en-US" sz="3200" dirty="0" smtClean="0">
                <a:latin typeface="Arial" pitchFamily="34" charset="0"/>
                <a:cs typeface="Arial" pitchFamily="34" charset="0"/>
              </a:rPr>
              <a:t>  Stimulate the resident to recall life events that were personally meaningful</a:t>
            </a:r>
            <a:endParaRPr lang="en-US" sz="3200" dirty="0">
              <a:latin typeface="Arial" pitchFamily="34" charset="0"/>
              <a:cs typeface="Arial" pitchFamily="34" charset="0"/>
            </a:endParaRPr>
          </a:p>
        </p:txBody>
      </p:sp>
      <p:sp>
        <p:nvSpPr>
          <p:cNvPr id="36" name="Text Box 291"/>
          <p:cNvSpPr txBox="1">
            <a:spLocks noChangeArrowheads="1"/>
          </p:cNvSpPr>
          <p:nvPr/>
        </p:nvSpPr>
        <p:spPr bwMode="auto">
          <a:xfrm>
            <a:off x="21412200" y="26670000"/>
            <a:ext cx="8763000" cy="4031863"/>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b="1" u="sng" dirty="0" smtClean="0">
                <a:latin typeface="Arial" pitchFamily="34" charset="0"/>
                <a:cs typeface="Arial" pitchFamily="34" charset="0"/>
              </a:rPr>
              <a:t>Characteristics of poorly enriched rooms:</a:t>
            </a:r>
          </a:p>
          <a:p>
            <a:pPr marL="273050" eaLnBrk="0" hangingPunct="0">
              <a:buFont typeface="Arial" pitchFamily="34" charset="0"/>
              <a:buChar char="•"/>
            </a:pPr>
            <a:r>
              <a:rPr lang="en-US" sz="3200" dirty="0" smtClean="0">
                <a:latin typeface="Arial" pitchFamily="34" charset="0"/>
                <a:cs typeface="Arial" pitchFamily="34" charset="0"/>
              </a:rPr>
              <a:t>  Rooms were described as bare, or empty</a:t>
            </a:r>
          </a:p>
          <a:p>
            <a:pPr marL="273050" eaLnBrk="0" hangingPunct="0">
              <a:buFont typeface="Arial" pitchFamily="34" charset="0"/>
              <a:buChar char="•"/>
            </a:pPr>
            <a:r>
              <a:rPr lang="en-US" sz="3200" dirty="0" smtClean="0">
                <a:latin typeface="Arial" pitchFamily="34" charset="0"/>
                <a:cs typeface="Arial" pitchFamily="34" charset="0"/>
              </a:rPr>
              <a:t>  While some contained objects, they did not reference life events that could have a broader stimulating effect on memory.</a:t>
            </a:r>
          </a:p>
          <a:p>
            <a:pPr marL="273050" eaLnBrk="0" hangingPunct="0">
              <a:buFont typeface="Arial" pitchFamily="34" charset="0"/>
              <a:buChar char="•"/>
            </a:pPr>
            <a:r>
              <a:rPr lang="en-US" sz="3200" dirty="0" smtClean="0">
                <a:latin typeface="Arial" pitchFamily="34" charset="0"/>
                <a:cs typeface="Arial" pitchFamily="34" charset="0"/>
              </a:rPr>
              <a:t> Examples of items in these rooms are flowers, stuffed animals, figurines, and tissue boxes.</a:t>
            </a:r>
            <a:endParaRPr lang="en-US" sz="3200" dirty="0">
              <a:latin typeface="Arial" pitchFamily="34" charset="0"/>
              <a:cs typeface="Arial" pitchFamily="34" charset="0"/>
            </a:endParaRPr>
          </a:p>
        </p:txBody>
      </p:sp>
      <p:sp>
        <p:nvSpPr>
          <p:cNvPr id="37" name="Text Box 291"/>
          <p:cNvSpPr txBox="1">
            <a:spLocks noChangeArrowheads="1"/>
          </p:cNvSpPr>
          <p:nvPr/>
        </p:nvSpPr>
        <p:spPr bwMode="auto">
          <a:xfrm>
            <a:off x="31699200" y="6629400"/>
            <a:ext cx="9601200" cy="2062093"/>
          </a:xfrm>
          <a:prstGeom prst="rect">
            <a:avLst/>
          </a:prstGeom>
          <a:solidFill>
            <a:srgbClr val="FFFFFF"/>
          </a:solidFill>
          <a:ln w="9525">
            <a:noFill/>
            <a:miter lim="800000"/>
            <a:headEnd/>
            <a:tailEnd/>
          </a:ln>
        </p:spPr>
        <p:txBody>
          <a:bodyPr wrap="square" lIns="91429" tIns="45715" rIns="91429" bIns="45715">
            <a:spAutoFit/>
          </a:bodyPr>
          <a:lstStyle/>
          <a:p>
            <a:pPr marL="273050" eaLnBrk="0" hangingPunct="0"/>
            <a:r>
              <a:rPr lang="en-US" sz="3200" dirty="0" smtClean="0">
                <a:latin typeface="Arial" pitchFamily="34" charset="0"/>
                <a:cs typeface="Arial" pitchFamily="34" charset="0"/>
              </a:rPr>
              <a:t>The care environments for the residents varied within facilities as well as between facilities. Residents who had a longer length of stay were more likely to have enriched environments. </a:t>
            </a:r>
            <a:endParaRPr lang="en-US" sz="3200" dirty="0">
              <a:latin typeface="Arial" pitchFamily="34" charset="0"/>
              <a:cs typeface="Arial" pitchFamily="34" charset="0"/>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19637</TotalTime>
  <Words>1003</Words>
  <Application>Microsoft Macintosh PowerPoint</Application>
  <PresentationFormat>Custom</PresentationFormat>
  <Paragraphs>47</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UCSC-PSL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Dominic W. Massaro</dc:creator>
  <cp:lastModifiedBy>Nicole Pellows</cp:lastModifiedBy>
  <cp:revision>350</cp:revision>
  <cp:lastPrinted>2003-03-28T03:45:36Z</cp:lastPrinted>
  <dcterms:created xsi:type="dcterms:W3CDTF">2009-05-19T22:04:58Z</dcterms:created>
  <dcterms:modified xsi:type="dcterms:W3CDTF">2015-01-15T14:42:24Z</dcterms:modified>
</cp:coreProperties>
</file>