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wav" ContentType="audio/wav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356" r:id="rId3"/>
    <p:sldId id="357" r:id="rId4"/>
    <p:sldId id="383" r:id="rId5"/>
    <p:sldId id="264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78" r:id="rId17"/>
    <p:sldId id="301" r:id="rId18"/>
    <p:sldId id="368" r:id="rId19"/>
    <p:sldId id="369" r:id="rId20"/>
    <p:sldId id="306" r:id="rId21"/>
    <p:sldId id="268" r:id="rId22"/>
    <p:sldId id="270" r:id="rId23"/>
    <p:sldId id="307" r:id="rId24"/>
    <p:sldId id="280" r:id="rId25"/>
    <p:sldId id="292" r:id="rId26"/>
    <p:sldId id="379" r:id="rId27"/>
    <p:sldId id="380" r:id="rId28"/>
    <p:sldId id="381" r:id="rId29"/>
    <p:sldId id="382" r:id="rId30"/>
    <p:sldId id="374" r:id="rId31"/>
    <p:sldId id="283" r:id="rId32"/>
    <p:sldId id="347" r:id="rId33"/>
    <p:sldId id="370" r:id="rId34"/>
    <p:sldId id="348" r:id="rId35"/>
    <p:sldId id="375" r:id="rId36"/>
    <p:sldId id="376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660"/>
  </p:normalViewPr>
  <p:slideViewPr>
    <p:cSldViewPr>
      <p:cViewPr varScale="1">
        <p:scale>
          <a:sx n="88" d="100"/>
          <a:sy n="88" d="100"/>
        </p:scale>
        <p:origin x="-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6161B-DD7A-4F77-84DB-5E3A586982E8}" type="datetimeFigureOut">
              <a:rPr lang="en-US" smtClean="0"/>
              <a:pPr/>
              <a:t>4/23/14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74511-7943-4974-B8D0-9655EE4DC8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50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71277C-D01F-44B8-8F58-EFB91BC5129B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41F1E4-59DE-44D7-AAEE-36679B176C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41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9E265F-0AE2-4DDE-8C7E-0D8B219CA08D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81A51-D9AC-465E-AC09-7FF992F09F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15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0FF8C9-55CF-4F8A-9863-4DD8164F642C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B372E-880B-415C-AE99-03E18F4939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6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376FAD-22B0-49CB-86B0-B964260FEBDB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62C89-2F01-4F2E-9428-819B06DB0C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0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BE3D2D-53BF-494E-9A1F-D692A57844DC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CBD25-D9E6-4CD3-A8F0-80BEA9FBB0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3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387BA2-D757-4DE0-88C3-A62DDA4E8973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04697-11F2-4864-8C8E-3F8237E83D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E1CE04-175E-4D6B-9F05-E227E83A0DDD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A185B-69A7-4A5B-B995-341CB6E75F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6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1D2E65-CAF7-4C58-AE81-01E20794AECB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701AC-1FE7-4BB5-93DB-01A9F3AEE8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8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42118C-4E60-41ED-895B-9AC0B5694A15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298DC-18B5-4B1C-9FE2-75079F60D1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3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8F2F45-EBCB-4998-BF02-E608E72FA8F4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296FD-B1D4-4932-881B-3D96E7451B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0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BAD31D-7E8C-4998-B584-1F91D90B90EB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531659-15AE-406C-846F-AC719081E3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2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5A54B1-B5C7-4EAF-BD3C-8B6205EFCEE3}" type="datetimeFigureOut">
              <a:rPr lang="en-US" smtClean="0"/>
              <a:pPr>
                <a:defRPr/>
              </a:pPr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7ECA6F-7215-4511-B950-2754B8FD09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2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2.wav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3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3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4" Type="http://schemas.openxmlformats.org/officeDocument/2006/relationships/image" Target="../media/image28.jpeg"/><Relationship Id="rId5" Type="http://schemas.openxmlformats.org/officeDocument/2006/relationships/image" Target="../media/image26.w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8" Type="http://schemas.openxmlformats.org/officeDocument/2006/relationships/image" Target="../media/image2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3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irfield-University-10D8A2F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61976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8085" y="4495800"/>
            <a:ext cx="61871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ook Antiqua"/>
                <a:cs typeface="Book Antiqua"/>
              </a:rPr>
              <a:t>G</a:t>
            </a:r>
            <a:r>
              <a:rPr lang="en-US" sz="4000" dirty="0" smtClean="0">
                <a:latin typeface="Book Antiqua"/>
                <a:cs typeface="Book Antiqua"/>
              </a:rPr>
              <a:t>raduate </a:t>
            </a:r>
            <a:r>
              <a:rPr lang="en-US" sz="4000" dirty="0" smtClean="0">
                <a:solidFill>
                  <a:srgbClr val="FF0000"/>
                </a:solidFill>
                <a:latin typeface="Book Antiqua"/>
                <a:cs typeface="Book Antiqua"/>
              </a:rPr>
              <a:t>Commencement</a:t>
            </a:r>
            <a:r>
              <a:rPr lang="en-US" sz="4000" dirty="0" smtClean="0">
                <a:latin typeface="Book Antiqua"/>
                <a:cs typeface="Book Antiqua"/>
              </a:rPr>
              <a:t> </a:t>
            </a:r>
          </a:p>
          <a:p>
            <a:pPr algn="ctr"/>
            <a:r>
              <a:rPr lang="en-US" sz="4000" dirty="0" smtClean="0">
                <a:latin typeface="Book Antiqua"/>
                <a:cs typeface="Book Antiqua"/>
              </a:rPr>
              <a:t>Guidelines 2014</a:t>
            </a:r>
            <a:endParaRPr lang="en-US" sz="4000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4" name="Picture 3" descr="IMG_13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71600"/>
            <a:ext cx="3996250" cy="532833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7308218">
            <a:off x="2204529" y="4612465"/>
            <a:ext cx="3505200" cy="35824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7206580">
            <a:off x="2810964" y="4674785"/>
            <a:ext cx="3505200" cy="35824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3" name="Picture 2" descr="IMG_14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47800"/>
            <a:ext cx="3771900" cy="50292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7308218">
            <a:off x="3011143" y="4740346"/>
            <a:ext cx="3505200" cy="35824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7206580">
            <a:off x="3496763" y="4827186"/>
            <a:ext cx="3505200" cy="35824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0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93" y="1371600"/>
            <a:ext cx="41148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3433481" y="5310088"/>
            <a:ext cx="2444023" cy="35824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008601">
            <a:off x="4069152" y="5343153"/>
            <a:ext cx="2483953" cy="34476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6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4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76400"/>
            <a:ext cx="3695700" cy="492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5" name="Right Arrow 4"/>
          <p:cNvSpPr/>
          <p:nvPr/>
        </p:nvSpPr>
        <p:spPr>
          <a:xfrm rot="15140363">
            <a:off x="3586601" y="4697238"/>
            <a:ext cx="2444023" cy="35824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4934069">
            <a:off x="4318932" y="4629788"/>
            <a:ext cx="2483953" cy="34476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2971800"/>
            <a:ext cx="914400" cy="646331"/>
          </a:xfrm>
          <a:prstGeom prst="rect">
            <a:avLst/>
          </a:prstGeom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BNW SOUTH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2895600"/>
            <a:ext cx="106679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BNW ATRIUM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72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BLMhedge.jpg"/>
          <p:cNvPicPr>
            <a:picLocks noChangeAspect="1"/>
          </p:cNvPicPr>
          <p:nvPr/>
        </p:nvPicPr>
        <p:blipFill>
          <a:blip r:embed="rId2" cstate="print"/>
          <a:srcRect t="13336" b="13336"/>
          <a:stretch>
            <a:fillRect/>
          </a:stretch>
        </p:blipFill>
        <p:spPr>
          <a:xfrm>
            <a:off x="381000" y="1600200"/>
            <a:ext cx="82296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5" name="Right Arrow 4"/>
          <p:cNvSpPr/>
          <p:nvPr/>
        </p:nvSpPr>
        <p:spPr>
          <a:xfrm rot="16501623">
            <a:off x="3551645" y="4612680"/>
            <a:ext cx="2444023" cy="35824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6200000">
            <a:off x="4112005" y="4650995"/>
            <a:ext cx="2483953" cy="34476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1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irfield-University-ADEF8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7112000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2767111" y="4929089"/>
            <a:ext cx="2444023" cy="35824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5932830">
            <a:off x="3826910" y="4965430"/>
            <a:ext cx="2483953" cy="34476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5200" y="2971800"/>
            <a:ext cx="914400" cy="646331"/>
          </a:xfrm>
          <a:prstGeom prst="rect">
            <a:avLst/>
          </a:prstGeom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BNW SOUTH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3048000"/>
            <a:ext cx="106679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BNW ATRIUM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1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304800"/>
            <a:ext cx="5105400" cy="60960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485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487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          Terrace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143000"/>
            <a:ext cx="3810000" cy="434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" y="5715000"/>
            <a:ext cx="38862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76800" y="5715000"/>
            <a:ext cx="41148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800600" y="1143000"/>
            <a:ext cx="3810000" cy="4343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600" y="1752600"/>
            <a:ext cx="3200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SON – DNP</a:t>
            </a:r>
          </a:p>
          <a:p>
            <a:r>
              <a:rPr lang="en-US" sz="3200" dirty="0" smtClean="0"/>
              <a:t>SON- MS</a:t>
            </a:r>
          </a:p>
          <a:p>
            <a:r>
              <a:rPr lang="en-US" sz="3200" dirty="0" smtClean="0"/>
              <a:t>CAS – MA</a:t>
            </a:r>
          </a:p>
          <a:p>
            <a:r>
              <a:rPr lang="en-US" sz="3200" dirty="0" smtClean="0"/>
              <a:t>CAS – MS</a:t>
            </a:r>
          </a:p>
          <a:p>
            <a:r>
              <a:rPr lang="en-US" sz="3200" dirty="0" smtClean="0"/>
              <a:t>CAS – MFA</a:t>
            </a:r>
          </a:p>
          <a:p>
            <a:r>
              <a:rPr lang="en-US" sz="3200" dirty="0" smtClean="0"/>
              <a:t>DSB – MBA</a:t>
            </a:r>
          </a:p>
          <a:p>
            <a:r>
              <a:rPr lang="en-US" sz="3200" dirty="0" smtClean="0"/>
              <a:t>DSB – 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2286001"/>
            <a:ext cx="3200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SoE</a:t>
            </a:r>
            <a:r>
              <a:rPr lang="en-US" sz="3200" dirty="0" smtClean="0"/>
              <a:t> – MS</a:t>
            </a:r>
          </a:p>
          <a:p>
            <a:r>
              <a:rPr lang="en-US" sz="3200" dirty="0" smtClean="0"/>
              <a:t>GSEAP – MA</a:t>
            </a:r>
          </a:p>
          <a:p>
            <a:r>
              <a:rPr lang="en-US" sz="3200" dirty="0" smtClean="0"/>
              <a:t>GSEAP – </a:t>
            </a:r>
          </a:p>
          <a:p>
            <a:r>
              <a:rPr lang="en-US" sz="3200" dirty="0" smtClean="0"/>
              <a:t>   </a:t>
            </a:r>
            <a:r>
              <a:rPr lang="en-US" sz="2800" dirty="0" smtClean="0"/>
              <a:t>Certificate of</a:t>
            </a:r>
          </a:p>
          <a:p>
            <a:r>
              <a:rPr lang="en-US" sz="2800" dirty="0" smtClean="0"/>
              <a:t>   Advanced Study</a:t>
            </a:r>
          </a:p>
          <a:p>
            <a:endParaRPr lang="en-US" sz="32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638800" y="1295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FACULTY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12954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FACULTY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9050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19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12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00"/>
                </a:solidFill>
                <a:latin typeface="Arial Black" pitchFamily="34" charset="0"/>
              </a:rPr>
              <a:t>The March</a:t>
            </a:r>
          </a:p>
        </p:txBody>
      </p:sp>
      <p:pic>
        <p:nvPicPr>
          <p:cNvPr id="6" name="Content Placeholder 5" descr="BLMste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00200"/>
            <a:ext cx="6034617" cy="4525963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Freeform 4"/>
          <p:cNvSpPr/>
          <p:nvPr/>
        </p:nvSpPr>
        <p:spPr>
          <a:xfrm>
            <a:off x="2086377" y="3713296"/>
            <a:ext cx="4958367" cy="1515527"/>
          </a:xfrm>
          <a:custGeom>
            <a:avLst/>
            <a:gdLst>
              <a:gd name="connsiteX0" fmla="*/ 4958367 w 4958367"/>
              <a:gd name="connsiteY0" fmla="*/ 1412496 h 1515527"/>
              <a:gd name="connsiteX1" fmla="*/ 4919730 w 4958367"/>
              <a:gd name="connsiteY1" fmla="*/ 1348101 h 1515527"/>
              <a:gd name="connsiteX2" fmla="*/ 4906851 w 4958367"/>
              <a:gd name="connsiteY2" fmla="*/ 1309465 h 1515527"/>
              <a:gd name="connsiteX3" fmla="*/ 4868215 w 4958367"/>
              <a:gd name="connsiteY3" fmla="*/ 1283707 h 1515527"/>
              <a:gd name="connsiteX4" fmla="*/ 4778062 w 4958367"/>
              <a:gd name="connsiteY4" fmla="*/ 1180676 h 1515527"/>
              <a:gd name="connsiteX5" fmla="*/ 4752305 w 4958367"/>
              <a:gd name="connsiteY5" fmla="*/ 1103403 h 1515527"/>
              <a:gd name="connsiteX6" fmla="*/ 4739426 w 4958367"/>
              <a:gd name="connsiteY6" fmla="*/ 1064766 h 1515527"/>
              <a:gd name="connsiteX7" fmla="*/ 4726547 w 4958367"/>
              <a:gd name="connsiteY7" fmla="*/ 858704 h 1515527"/>
              <a:gd name="connsiteX8" fmla="*/ 4687910 w 4958367"/>
              <a:gd name="connsiteY8" fmla="*/ 729915 h 1515527"/>
              <a:gd name="connsiteX9" fmla="*/ 4649274 w 4958367"/>
              <a:gd name="connsiteY9" fmla="*/ 691279 h 1515527"/>
              <a:gd name="connsiteX10" fmla="*/ 4623516 w 4958367"/>
              <a:gd name="connsiteY10" fmla="*/ 652642 h 1515527"/>
              <a:gd name="connsiteX11" fmla="*/ 4546243 w 4958367"/>
              <a:gd name="connsiteY11" fmla="*/ 588248 h 1515527"/>
              <a:gd name="connsiteX12" fmla="*/ 4520485 w 4958367"/>
              <a:gd name="connsiteY12" fmla="*/ 549611 h 1515527"/>
              <a:gd name="connsiteX13" fmla="*/ 4507606 w 4958367"/>
              <a:gd name="connsiteY13" fmla="*/ 510974 h 1515527"/>
              <a:gd name="connsiteX14" fmla="*/ 4468969 w 4958367"/>
              <a:gd name="connsiteY14" fmla="*/ 485217 h 1515527"/>
              <a:gd name="connsiteX15" fmla="*/ 4456091 w 4958367"/>
              <a:gd name="connsiteY15" fmla="*/ 446580 h 1515527"/>
              <a:gd name="connsiteX16" fmla="*/ 4378817 w 4958367"/>
              <a:gd name="connsiteY16" fmla="*/ 420822 h 1515527"/>
              <a:gd name="connsiteX17" fmla="*/ 4301544 w 4958367"/>
              <a:gd name="connsiteY17" fmla="*/ 382186 h 1515527"/>
              <a:gd name="connsiteX18" fmla="*/ 4224271 w 4958367"/>
              <a:gd name="connsiteY18" fmla="*/ 330670 h 1515527"/>
              <a:gd name="connsiteX19" fmla="*/ 4185634 w 4958367"/>
              <a:gd name="connsiteY19" fmla="*/ 317791 h 1515527"/>
              <a:gd name="connsiteX20" fmla="*/ 4095482 w 4958367"/>
              <a:gd name="connsiteY20" fmla="*/ 292034 h 1515527"/>
              <a:gd name="connsiteX21" fmla="*/ 4056846 w 4958367"/>
              <a:gd name="connsiteY21" fmla="*/ 266276 h 1515527"/>
              <a:gd name="connsiteX22" fmla="*/ 4018209 w 4958367"/>
              <a:gd name="connsiteY22" fmla="*/ 253397 h 1515527"/>
              <a:gd name="connsiteX23" fmla="*/ 3940936 w 4958367"/>
              <a:gd name="connsiteY23" fmla="*/ 201881 h 1515527"/>
              <a:gd name="connsiteX24" fmla="*/ 3876541 w 4958367"/>
              <a:gd name="connsiteY24" fmla="*/ 150366 h 1515527"/>
              <a:gd name="connsiteX25" fmla="*/ 3837905 w 4958367"/>
              <a:gd name="connsiteY25" fmla="*/ 124608 h 1515527"/>
              <a:gd name="connsiteX26" fmla="*/ 3760631 w 4958367"/>
              <a:gd name="connsiteY26" fmla="*/ 98850 h 1515527"/>
              <a:gd name="connsiteX27" fmla="*/ 3515933 w 4958367"/>
              <a:gd name="connsiteY27" fmla="*/ 73093 h 1515527"/>
              <a:gd name="connsiteX28" fmla="*/ 3271234 w 4958367"/>
              <a:gd name="connsiteY28" fmla="*/ 60214 h 1515527"/>
              <a:gd name="connsiteX29" fmla="*/ 2794716 w 4958367"/>
              <a:gd name="connsiteY29" fmla="*/ 34456 h 1515527"/>
              <a:gd name="connsiteX30" fmla="*/ 2743200 w 4958367"/>
              <a:gd name="connsiteY30" fmla="*/ 21577 h 1515527"/>
              <a:gd name="connsiteX31" fmla="*/ 1700012 w 4958367"/>
              <a:gd name="connsiteY31" fmla="*/ 34456 h 1515527"/>
              <a:gd name="connsiteX32" fmla="*/ 1545465 w 4958367"/>
              <a:gd name="connsiteY32" fmla="*/ 73093 h 1515527"/>
              <a:gd name="connsiteX33" fmla="*/ 1506829 w 4958367"/>
              <a:gd name="connsiteY33" fmla="*/ 85972 h 1515527"/>
              <a:gd name="connsiteX34" fmla="*/ 1455313 w 4958367"/>
              <a:gd name="connsiteY34" fmla="*/ 150366 h 1515527"/>
              <a:gd name="connsiteX35" fmla="*/ 1429555 w 4958367"/>
              <a:gd name="connsiteY35" fmla="*/ 189003 h 1515527"/>
              <a:gd name="connsiteX36" fmla="*/ 1390919 w 4958367"/>
              <a:gd name="connsiteY36" fmla="*/ 201881 h 1515527"/>
              <a:gd name="connsiteX37" fmla="*/ 1262130 w 4958367"/>
              <a:gd name="connsiteY37" fmla="*/ 214760 h 1515527"/>
              <a:gd name="connsiteX38" fmla="*/ 1159099 w 4958367"/>
              <a:gd name="connsiteY38" fmla="*/ 227639 h 1515527"/>
              <a:gd name="connsiteX39" fmla="*/ 1068947 w 4958367"/>
              <a:gd name="connsiteY39" fmla="*/ 253397 h 1515527"/>
              <a:gd name="connsiteX40" fmla="*/ 1030310 w 4958367"/>
              <a:gd name="connsiteY40" fmla="*/ 279155 h 1515527"/>
              <a:gd name="connsiteX41" fmla="*/ 991674 w 4958367"/>
              <a:gd name="connsiteY41" fmla="*/ 292034 h 1515527"/>
              <a:gd name="connsiteX42" fmla="*/ 953037 w 4958367"/>
              <a:gd name="connsiteY42" fmla="*/ 317791 h 1515527"/>
              <a:gd name="connsiteX43" fmla="*/ 759854 w 4958367"/>
              <a:gd name="connsiteY43" fmla="*/ 330670 h 1515527"/>
              <a:gd name="connsiteX44" fmla="*/ 682581 w 4958367"/>
              <a:gd name="connsiteY44" fmla="*/ 356428 h 1515527"/>
              <a:gd name="connsiteX45" fmla="*/ 631065 w 4958367"/>
              <a:gd name="connsiteY45" fmla="*/ 420822 h 1515527"/>
              <a:gd name="connsiteX46" fmla="*/ 553792 w 4958367"/>
              <a:gd name="connsiteY46" fmla="*/ 446580 h 1515527"/>
              <a:gd name="connsiteX47" fmla="*/ 515155 w 4958367"/>
              <a:gd name="connsiteY47" fmla="*/ 472338 h 1515527"/>
              <a:gd name="connsiteX48" fmla="*/ 450761 w 4958367"/>
              <a:gd name="connsiteY48" fmla="*/ 549611 h 1515527"/>
              <a:gd name="connsiteX49" fmla="*/ 437882 w 4958367"/>
              <a:gd name="connsiteY49" fmla="*/ 704158 h 1515527"/>
              <a:gd name="connsiteX50" fmla="*/ 399246 w 4958367"/>
              <a:gd name="connsiteY50" fmla="*/ 729915 h 1515527"/>
              <a:gd name="connsiteX51" fmla="*/ 334851 w 4958367"/>
              <a:gd name="connsiteY51" fmla="*/ 794310 h 1515527"/>
              <a:gd name="connsiteX52" fmla="*/ 283336 w 4958367"/>
              <a:gd name="connsiteY52" fmla="*/ 845825 h 1515527"/>
              <a:gd name="connsiteX53" fmla="*/ 270457 w 4958367"/>
              <a:gd name="connsiteY53" fmla="*/ 884462 h 1515527"/>
              <a:gd name="connsiteX54" fmla="*/ 244699 w 4958367"/>
              <a:gd name="connsiteY54" fmla="*/ 923098 h 1515527"/>
              <a:gd name="connsiteX55" fmla="*/ 218941 w 4958367"/>
              <a:gd name="connsiteY55" fmla="*/ 1000372 h 1515527"/>
              <a:gd name="connsiteX56" fmla="*/ 206062 w 4958367"/>
              <a:gd name="connsiteY56" fmla="*/ 1039008 h 1515527"/>
              <a:gd name="connsiteX57" fmla="*/ 193184 w 4958367"/>
              <a:gd name="connsiteY57" fmla="*/ 1142039 h 1515527"/>
              <a:gd name="connsiteX58" fmla="*/ 180305 w 4958367"/>
              <a:gd name="connsiteY58" fmla="*/ 1180676 h 1515527"/>
              <a:gd name="connsiteX59" fmla="*/ 141668 w 4958367"/>
              <a:gd name="connsiteY59" fmla="*/ 1206434 h 1515527"/>
              <a:gd name="connsiteX60" fmla="*/ 103031 w 4958367"/>
              <a:gd name="connsiteY60" fmla="*/ 1322343 h 1515527"/>
              <a:gd name="connsiteX61" fmla="*/ 90153 w 4958367"/>
              <a:gd name="connsiteY61" fmla="*/ 1360980 h 1515527"/>
              <a:gd name="connsiteX62" fmla="*/ 51516 w 4958367"/>
              <a:gd name="connsiteY62" fmla="*/ 1386738 h 1515527"/>
              <a:gd name="connsiteX63" fmla="*/ 25758 w 4958367"/>
              <a:gd name="connsiteY63" fmla="*/ 1464011 h 1515527"/>
              <a:gd name="connsiteX64" fmla="*/ 0 w 4958367"/>
              <a:gd name="connsiteY64" fmla="*/ 1515527 h 151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958367" h="1515527">
                <a:moveTo>
                  <a:pt x="4958367" y="1412496"/>
                </a:moveTo>
                <a:cubicBezTo>
                  <a:pt x="4945488" y="1391031"/>
                  <a:pt x="4930925" y="1370491"/>
                  <a:pt x="4919730" y="1348101"/>
                </a:cubicBezTo>
                <a:cubicBezTo>
                  <a:pt x="4913659" y="1335959"/>
                  <a:pt x="4915331" y="1320066"/>
                  <a:pt x="4906851" y="1309465"/>
                </a:cubicBezTo>
                <a:cubicBezTo>
                  <a:pt x="4897182" y="1297378"/>
                  <a:pt x="4881094" y="1292293"/>
                  <a:pt x="4868215" y="1283707"/>
                </a:cubicBezTo>
                <a:cubicBezTo>
                  <a:pt x="4808113" y="1193555"/>
                  <a:pt x="4842457" y="1223606"/>
                  <a:pt x="4778062" y="1180676"/>
                </a:cubicBezTo>
                <a:lnTo>
                  <a:pt x="4752305" y="1103403"/>
                </a:lnTo>
                <a:lnTo>
                  <a:pt x="4739426" y="1064766"/>
                </a:lnTo>
                <a:cubicBezTo>
                  <a:pt x="4735133" y="996079"/>
                  <a:pt x="4733395" y="927184"/>
                  <a:pt x="4726547" y="858704"/>
                </a:cubicBezTo>
                <a:cubicBezTo>
                  <a:pt x="4724601" y="839249"/>
                  <a:pt x="4692392" y="734397"/>
                  <a:pt x="4687910" y="729915"/>
                </a:cubicBezTo>
                <a:cubicBezTo>
                  <a:pt x="4675031" y="717036"/>
                  <a:pt x="4660934" y="705271"/>
                  <a:pt x="4649274" y="691279"/>
                </a:cubicBezTo>
                <a:cubicBezTo>
                  <a:pt x="4639365" y="679388"/>
                  <a:pt x="4633425" y="664533"/>
                  <a:pt x="4623516" y="652642"/>
                </a:cubicBezTo>
                <a:cubicBezTo>
                  <a:pt x="4592527" y="615455"/>
                  <a:pt x="4584233" y="613575"/>
                  <a:pt x="4546243" y="588248"/>
                </a:cubicBezTo>
                <a:cubicBezTo>
                  <a:pt x="4537657" y="575369"/>
                  <a:pt x="4527407" y="563456"/>
                  <a:pt x="4520485" y="549611"/>
                </a:cubicBezTo>
                <a:cubicBezTo>
                  <a:pt x="4514414" y="537469"/>
                  <a:pt x="4516087" y="521575"/>
                  <a:pt x="4507606" y="510974"/>
                </a:cubicBezTo>
                <a:cubicBezTo>
                  <a:pt x="4497937" y="498887"/>
                  <a:pt x="4481848" y="493803"/>
                  <a:pt x="4468969" y="485217"/>
                </a:cubicBezTo>
                <a:cubicBezTo>
                  <a:pt x="4464676" y="472338"/>
                  <a:pt x="4467138" y="454471"/>
                  <a:pt x="4456091" y="446580"/>
                </a:cubicBezTo>
                <a:cubicBezTo>
                  <a:pt x="4433997" y="430799"/>
                  <a:pt x="4401408" y="435883"/>
                  <a:pt x="4378817" y="420822"/>
                </a:cubicBezTo>
                <a:cubicBezTo>
                  <a:pt x="4328885" y="387535"/>
                  <a:pt x="4354865" y="399960"/>
                  <a:pt x="4301544" y="382186"/>
                </a:cubicBezTo>
                <a:cubicBezTo>
                  <a:pt x="4275786" y="365014"/>
                  <a:pt x="4253639" y="340459"/>
                  <a:pt x="4224271" y="330670"/>
                </a:cubicBezTo>
                <a:cubicBezTo>
                  <a:pt x="4211392" y="326377"/>
                  <a:pt x="4198687" y="321521"/>
                  <a:pt x="4185634" y="317791"/>
                </a:cubicBezTo>
                <a:cubicBezTo>
                  <a:pt x="4072408" y="285440"/>
                  <a:pt x="4188141" y="322918"/>
                  <a:pt x="4095482" y="292034"/>
                </a:cubicBezTo>
                <a:cubicBezTo>
                  <a:pt x="4082603" y="283448"/>
                  <a:pt x="4070690" y="273198"/>
                  <a:pt x="4056846" y="266276"/>
                </a:cubicBezTo>
                <a:cubicBezTo>
                  <a:pt x="4044704" y="260205"/>
                  <a:pt x="4030076" y="259990"/>
                  <a:pt x="4018209" y="253397"/>
                </a:cubicBezTo>
                <a:cubicBezTo>
                  <a:pt x="3991148" y="238363"/>
                  <a:pt x="3940936" y="201881"/>
                  <a:pt x="3940936" y="201881"/>
                </a:cubicBezTo>
                <a:cubicBezTo>
                  <a:pt x="3897514" y="136750"/>
                  <a:pt x="3938750" y="181471"/>
                  <a:pt x="3876541" y="150366"/>
                </a:cubicBezTo>
                <a:cubicBezTo>
                  <a:pt x="3862697" y="143444"/>
                  <a:pt x="3852049" y="130894"/>
                  <a:pt x="3837905" y="124608"/>
                </a:cubicBezTo>
                <a:cubicBezTo>
                  <a:pt x="3813094" y="113581"/>
                  <a:pt x="3786389" y="107436"/>
                  <a:pt x="3760631" y="98850"/>
                </a:cubicBezTo>
                <a:cubicBezTo>
                  <a:pt x="3657550" y="64490"/>
                  <a:pt x="3731262" y="85398"/>
                  <a:pt x="3515933" y="73093"/>
                </a:cubicBezTo>
                <a:lnTo>
                  <a:pt x="3271234" y="60214"/>
                </a:lnTo>
                <a:cubicBezTo>
                  <a:pt x="3090596" y="0"/>
                  <a:pt x="3283511" y="60182"/>
                  <a:pt x="2794716" y="34456"/>
                </a:cubicBezTo>
                <a:cubicBezTo>
                  <a:pt x="2777040" y="33526"/>
                  <a:pt x="2760372" y="25870"/>
                  <a:pt x="2743200" y="21577"/>
                </a:cubicBezTo>
                <a:lnTo>
                  <a:pt x="1700012" y="34456"/>
                </a:lnTo>
                <a:cubicBezTo>
                  <a:pt x="1644130" y="35741"/>
                  <a:pt x="1597423" y="55773"/>
                  <a:pt x="1545465" y="73093"/>
                </a:cubicBezTo>
                <a:lnTo>
                  <a:pt x="1506829" y="85972"/>
                </a:lnTo>
                <a:cubicBezTo>
                  <a:pt x="1481756" y="161189"/>
                  <a:pt x="1513568" y="92111"/>
                  <a:pt x="1455313" y="150366"/>
                </a:cubicBezTo>
                <a:cubicBezTo>
                  <a:pt x="1444368" y="161311"/>
                  <a:pt x="1441642" y="179334"/>
                  <a:pt x="1429555" y="189003"/>
                </a:cubicBezTo>
                <a:cubicBezTo>
                  <a:pt x="1418955" y="197483"/>
                  <a:pt x="1404336" y="199817"/>
                  <a:pt x="1390919" y="201881"/>
                </a:cubicBezTo>
                <a:cubicBezTo>
                  <a:pt x="1348277" y="208441"/>
                  <a:pt x="1305010" y="209996"/>
                  <a:pt x="1262130" y="214760"/>
                </a:cubicBezTo>
                <a:cubicBezTo>
                  <a:pt x="1227731" y="218582"/>
                  <a:pt x="1193443" y="223346"/>
                  <a:pt x="1159099" y="227639"/>
                </a:cubicBezTo>
                <a:cubicBezTo>
                  <a:pt x="1142594" y="231765"/>
                  <a:pt x="1087423" y="244159"/>
                  <a:pt x="1068947" y="253397"/>
                </a:cubicBezTo>
                <a:cubicBezTo>
                  <a:pt x="1055102" y="260319"/>
                  <a:pt x="1044154" y="272233"/>
                  <a:pt x="1030310" y="279155"/>
                </a:cubicBezTo>
                <a:cubicBezTo>
                  <a:pt x="1018168" y="285226"/>
                  <a:pt x="1003816" y="285963"/>
                  <a:pt x="991674" y="292034"/>
                </a:cubicBezTo>
                <a:cubicBezTo>
                  <a:pt x="977830" y="298956"/>
                  <a:pt x="968305" y="315246"/>
                  <a:pt x="953037" y="317791"/>
                </a:cubicBezTo>
                <a:cubicBezTo>
                  <a:pt x="889378" y="328401"/>
                  <a:pt x="824248" y="326377"/>
                  <a:pt x="759854" y="330670"/>
                </a:cubicBezTo>
                <a:cubicBezTo>
                  <a:pt x="734096" y="339256"/>
                  <a:pt x="691167" y="330670"/>
                  <a:pt x="682581" y="356428"/>
                </a:cubicBezTo>
                <a:cubicBezTo>
                  <a:pt x="668615" y="398326"/>
                  <a:pt x="676656" y="400559"/>
                  <a:pt x="631065" y="420822"/>
                </a:cubicBezTo>
                <a:cubicBezTo>
                  <a:pt x="606254" y="431849"/>
                  <a:pt x="576383" y="431519"/>
                  <a:pt x="553792" y="446580"/>
                </a:cubicBezTo>
                <a:cubicBezTo>
                  <a:pt x="540913" y="455166"/>
                  <a:pt x="527046" y="462429"/>
                  <a:pt x="515155" y="472338"/>
                </a:cubicBezTo>
                <a:cubicBezTo>
                  <a:pt x="477969" y="503326"/>
                  <a:pt x="476088" y="511621"/>
                  <a:pt x="450761" y="549611"/>
                </a:cubicBezTo>
                <a:cubicBezTo>
                  <a:pt x="446468" y="601127"/>
                  <a:pt x="452083" y="654453"/>
                  <a:pt x="437882" y="704158"/>
                </a:cubicBezTo>
                <a:cubicBezTo>
                  <a:pt x="433630" y="719041"/>
                  <a:pt x="410191" y="718970"/>
                  <a:pt x="399246" y="729915"/>
                </a:cubicBezTo>
                <a:cubicBezTo>
                  <a:pt x="313386" y="815775"/>
                  <a:pt x="437883" y="725622"/>
                  <a:pt x="334851" y="794310"/>
                </a:cubicBezTo>
                <a:cubicBezTo>
                  <a:pt x="300506" y="897341"/>
                  <a:pt x="352023" y="777136"/>
                  <a:pt x="283336" y="845825"/>
                </a:cubicBezTo>
                <a:cubicBezTo>
                  <a:pt x="273737" y="855425"/>
                  <a:pt x="276528" y="872320"/>
                  <a:pt x="270457" y="884462"/>
                </a:cubicBezTo>
                <a:cubicBezTo>
                  <a:pt x="263535" y="898306"/>
                  <a:pt x="253285" y="910219"/>
                  <a:pt x="244699" y="923098"/>
                </a:cubicBezTo>
                <a:lnTo>
                  <a:pt x="218941" y="1000372"/>
                </a:lnTo>
                <a:lnTo>
                  <a:pt x="206062" y="1039008"/>
                </a:lnTo>
                <a:cubicBezTo>
                  <a:pt x="201769" y="1073352"/>
                  <a:pt x="199375" y="1107986"/>
                  <a:pt x="193184" y="1142039"/>
                </a:cubicBezTo>
                <a:cubicBezTo>
                  <a:pt x="190756" y="1155396"/>
                  <a:pt x="188786" y="1170075"/>
                  <a:pt x="180305" y="1180676"/>
                </a:cubicBezTo>
                <a:cubicBezTo>
                  <a:pt x="170636" y="1192763"/>
                  <a:pt x="154547" y="1197848"/>
                  <a:pt x="141668" y="1206434"/>
                </a:cubicBezTo>
                <a:lnTo>
                  <a:pt x="103031" y="1322343"/>
                </a:lnTo>
                <a:cubicBezTo>
                  <a:pt x="98738" y="1335222"/>
                  <a:pt x="101449" y="1353450"/>
                  <a:pt x="90153" y="1360980"/>
                </a:cubicBezTo>
                <a:lnTo>
                  <a:pt x="51516" y="1386738"/>
                </a:lnTo>
                <a:lnTo>
                  <a:pt x="25758" y="1464011"/>
                </a:lnTo>
                <a:cubicBezTo>
                  <a:pt x="10959" y="1508408"/>
                  <a:pt x="22479" y="1493048"/>
                  <a:pt x="0" y="1515527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057400" y="52578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4381500" y="5448300"/>
            <a:ext cx="3810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X:\My Xythos Documents\Commence-09\Commence\Dumbled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X:\My Xythos Documents\Commence-09\Commence\ava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600200"/>
            <a:ext cx="48783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667000" y="304800"/>
            <a:ext cx="4800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 dirty="0">
                <a:latin typeface="Book Antiqua"/>
                <a:cs typeface="Book Antiqua"/>
              </a:rPr>
              <a:t>The Icons</a:t>
            </a:r>
          </a:p>
        </p:txBody>
      </p:sp>
    </p:spTree>
    <p:extLst>
      <p:ext uri="{BB962C8B-B14F-4D97-AF65-F5344CB8AC3E}">
        <p14:creationId xmlns:p14="http://schemas.microsoft.com/office/powerpoint/2010/main" val="114622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304800"/>
            <a:ext cx="5105400" cy="60960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487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          Terrace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2400" y="3571875"/>
            <a:ext cx="38862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0600" y="3651250"/>
            <a:ext cx="41148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86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768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800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5" descr="X:\My Xythos Documents\Commence-09\Commence\ava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05000"/>
            <a:ext cx="854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>
            <a:stCxn id="11282" idx="0"/>
          </p:cNvCxnSpPr>
          <p:nvPr/>
        </p:nvCxnSpPr>
        <p:spPr>
          <a:xfrm rot="16200000" flipV="1">
            <a:off x="1724025" y="3838575"/>
            <a:ext cx="4711700" cy="825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304800" y="1524000"/>
            <a:ext cx="37338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2" name="Picture 18" descr="C:\Documents and Settings\miners\My Documents\Commence\Dumbl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6235700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>
          <a:xfrm rot="16200000" flipV="1">
            <a:off x="2333625" y="3838575"/>
            <a:ext cx="4711700" cy="825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648200" y="1524000"/>
            <a:ext cx="37338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83" name="Picture 19" descr="C:\Documents and Settings\miners\My Documents\Commence\Dumbl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6235700"/>
            <a:ext cx="6223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X:\My Xythos Documents\Commence-09\Commence\ava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905000"/>
            <a:ext cx="8540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71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is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C -0.00746 -0.04537 -0.00277 -0.09329 -0.00486 -0.13982 C -0.00555 -0.15417 -0.00607 -0.16852 -0.00659 -0.18287 C -0.00711 -0.19722 -0.00694 -0.21157 -0.00816 -0.22569 C -0.0085 -0.23009 -0.01128 -0.23866 -0.01128 -0.23843 C -0.00729 -0.25278 -0.00416 -0.26389 0.00643 -0.27083 C 0.00417 -0.28449 0.00191 -0.29792 -4.44444E-6 -0.31181 C -0.00225 -0.32778 -0.00243 -0.34375 -0.00659 -0.35903 C -0.00503 -0.38542 -0.00347 -0.39005 -0.00659 -0.41713 C -0.00711 -0.42153 -0.00972 -0.43009 -0.00972 -0.42986 C -0.01024 -0.45139 -0.01805 -0.53102 -0.00486 -0.55694 C -0.00607 -0.56968 -0.00816 -0.58102 -0.00972 -0.59352 C -0.01024 -0.61921 -0.01041 -0.64514 -0.01128 -0.67083 C -0.01145 -0.67662 -0.00694 -0.72755 -0.01041 -0.73102 C -0.0151 -0.73565 -0.02222 -0.72824 -0.02812 -0.72894 C -0.1427 -0.7375 -0.3717 -0.73333 -0.3717 -0.7331 C -0.43715 -0.72847 -0.41319 -0.73634 -0.4217 -0.73102 C -0.42968 -0.73056 -0.41979 -0.73727 -0.41996 -0.73102 " pathEditMode="relative" rAng="0" ptsTypes="ffffffffffffffffaf">
                                      <p:cBhvr>
                                        <p:cTn id="20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-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C -0.00052 -0.0338 -0.00069 -0.06736 -0.00156 -0.10116 C -0.00173 -0.10694 -0.00295 -0.1125 -0.00312 -0.11829 C -0.00486 -0.17292 -0.00173 -0.22986 -0.00955 -0.28403 C -0.00885 -0.40463 -0.0059 -0.52315 -0.01128 -0.64306 C -0.00677 -0.74282 -0.02048 -0.72523 0.12622 -0.72454 C 0.21771 -0.72407 0.30729 -0.72894 0.39879 -0.72894 " pathEditMode="relative" rAng="0" ptsTypes="fffffff">
                                      <p:cBhvr>
                                        <p:cTn id="22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-3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37 -0.00556 L -0.3717 -0.0055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36164 -0.0055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8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53340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FFFF"/>
                </a:solidFill>
                <a:latin typeface="Book Antiqua"/>
                <a:cs typeface="Book Antiqua"/>
              </a:rPr>
              <a:t>The Procession</a:t>
            </a:r>
            <a:endParaRPr lang="en-US" sz="8000" dirty="0">
              <a:solidFill>
                <a:srgbClr val="FFFFFF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27114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3124200"/>
          </a:xfrm>
        </p:spPr>
        <p:txBody>
          <a:bodyPr/>
          <a:lstStyle/>
          <a:p>
            <a:r>
              <a:rPr lang="en-US" sz="8800" dirty="0" smtClean="0">
                <a:solidFill>
                  <a:srgbClr val="000000"/>
                </a:solidFill>
                <a:latin typeface="Book Antiqua"/>
                <a:cs typeface="Book Antiqua"/>
              </a:rPr>
              <a:t>The Conferring of Degrees</a:t>
            </a:r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304800"/>
            <a:ext cx="5105400" cy="60960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81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487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          Terrace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" y="3651250"/>
            <a:ext cx="38862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24400" y="3651250"/>
            <a:ext cx="41148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86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768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800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300" name="Picture 12" descr="C:\Documents and Settings\miners\My Documents\Commence\ava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447800"/>
            <a:ext cx="90011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5400000" flipH="1" flipV="1">
            <a:off x="8305801" y="990600"/>
            <a:ext cx="1066800" cy="3175"/>
          </a:xfrm>
          <a:prstGeom prst="straightConnector1">
            <a:avLst/>
          </a:prstGeom>
          <a:ln w="38100">
            <a:solidFill>
              <a:srgbClr val="FFFFFF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219200" y="457200"/>
            <a:ext cx="7620000" cy="1588"/>
          </a:xfrm>
          <a:prstGeom prst="straightConnector1">
            <a:avLst/>
          </a:prstGeom>
          <a:ln w="38100">
            <a:solidFill>
              <a:srgbClr val="FFFFFF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914401" y="762000"/>
            <a:ext cx="609600" cy="3175"/>
          </a:xfrm>
          <a:prstGeom prst="straightConnector1">
            <a:avLst/>
          </a:prstGeom>
          <a:ln w="38100">
            <a:solidFill>
              <a:srgbClr val="FFFFFF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219200" y="1066800"/>
            <a:ext cx="3124200" cy="1588"/>
          </a:xfrm>
          <a:prstGeom prst="straightConnector1">
            <a:avLst/>
          </a:prstGeom>
          <a:ln w="38100">
            <a:solidFill>
              <a:schemeClr val="bg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4000501" y="1409700"/>
            <a:ext cx="685800" cy="3175"/>
          </a:xfrm>
          <a:prstGeom prst="straightConnector1">
            <a:avLst/>
          </a:prstGeom>
          <a:ln w="38100">
            <a:solidFill>
              <a:schemeClr val="bg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343400" y="1752600"/>
            <a:ext cx="3276600" cy="1588"/>
          </a:xfrm>
          <a:prstGeom prst="straightConnector1">
            <a:avLst/>
          </a:prstGeom>
          <a:ln w="38100">
            <a:solidFill>
              <a:schemeClr val="bg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lm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52919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-0.01504 C 0.0658 -0.02106 0.06181 -0.00926 0.05886 -0.16597 C 0.05834 -0.1949 0.02431 -0.19074 0.00799 -0.19768 C -0.09305 -0.19583 -0.19427 -0.20023 -0.29514 -0.1956 C -0.32153 -0.21944 -0.39982 -0.20416 -0.4 -0.20416 C -0.44739 -0.20162 -0.47969 -0.20069 -0.53073 -0.20208 C -0.57344 -0.20902 -0.66302 -0.20347 -0.69687 -0.20416 C -0.72187 -0.20717 -0.74548 -0.20949 -0.771 -0.21064 C -0.78663 -0.20972 -0.8059 -0.21782 -0.81771 -0.20416 C -0.81944 -0.20231 -0.81892 -0.19838 -0.81944 -0.1956 C -0.81996 -0.17477 -0.82014 -0.15416 -0.821 -0.13333 C -0.82118 -0.12754 -0.82344 -0.12176 -0.82257 -0.11597 C -0.82222 -0.11296 -0.81962 -0.11111 -0.81771 -0.10949 C -0.80139 -0.09606 -0.79548 -0.09421 -0.77587 -0.09236 C -0.67465 -0.0949 -0.5375 -0.09814 -0.43628 -0.09514 C -0.42778 -0.07777 -0.42587 -0.05208 -0.42812 -0.03264 C -0.43333 -0.01828 -0.41094 -0.00486 -0.4184 -0.00046 C -0.41684 0.00417 -0.41962 -0.00486 -0.4184 -0.00486 C -0.40712 0.00162 -0.42222 0.00093 -0.41128 -3.33333E-6 C -0.38785 -0.00764 -0.34462 0.00232 -0.32257 0.0044 C -0.23073 0.00162 -0.13889 0.00394 -0.04687 0.00232 C -0.02153 -0.00162 -0.03715 -3.33333E-6 -1.94444E-6 -3.33333E-6 " pathEditMode="relative" rAng="0" ptsTypes="ffffffffffffffffafffff">
                                      <p:cBhvr>
                                        <p:cTn id="33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00" y="-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304800"/>
            <a:ext cx="5105400" cy="60960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487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          Terrace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28600" y="3724275"/>
            <a:ext cx="38862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24400" y="3724275"/>
            <a:ext cx="41148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86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768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800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12" descr="C:\Documents and Settings\miners\My Documents\Commence\ava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86836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 rot="5400000">
            <a:off x="-685800" y="2438400"/>
            <a:ext cx="1828800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28600" y="3276600"/>
            <a:ext cx="8686800" cy="7620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7543800" y="1905000"/>
            <a:ext cx="2743200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1447800" y="533400"/>
            <a:ext cx="7467600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1143000" y="838200"/>
            <a:ext cx="609600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47800" y="1143000"/>
            <a:ext cx="2743200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3962400" y="1447800"/>
            <a:ext cx="609600" cy="0"/>
          </a:xfrm>
          <a:prstGeom prst="line">
            <a:avLst/>
          </a:prstGeom>
          <a:ln w="381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1219200" y="1752600"/>
            <a:ext cx="3048000" cy="1588"/>
          </a:xfrm>
          <a:prstGeom prst="straightConnector1">
            <a:avLst/>
          </a:prstGeom>
          <a:ln w="38100">
            <a:solidFill>
              <a:schemeClr val="bg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tm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D3311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39 0.01157 C -0.05521 0.01226 -0.06215 0.00879 -0.06285 0.01388 C -0.06701 0.03978 -0.06372 0.06661 -0.06458 0.0932 C -0.0651 0.12003 -0.06076 0.15634 -0.06771 0.18224 C -0.06701 0.20699 -0.08073 0.24237 -0.05469 0.24399 C -0.03264 0.24538 -0.01076 0.24538 0.01128 0.24607 C 0.01823 0.24838 0.02205 0.2396 0.02882 0.2426 C 0.03819 0.24676 0.05799 0.24145 0.06753 0.24468 C 0.16649 0.23034 0.25729 0.25417 0.35642 0.2426 C 0.36597 0.23358 0.38021 0.24977 0.39184 0.24815 C 0.4283 0.23243 0.3967 0.24538 0.49653 0.24399 C 0.56875 0.24306 0.64201 0.24237 0.71458 0.24168 C 0.74809 0.24561 0.7809 0.247 0.81458 0.24815 C 0.84149 0.24908 0.80226 0.2389 0.81771 0.23821 C 0.82309 0.2359 0.84236 0.23659 0.84687 0.23405 C 0.85677 0.23405 0.84514 0.22341 0.84514 0.22294 C 0.84549 0.22294 0.84878 0.23266 0.84844 0.23196 C 0.84792 0.23127 0.84271 0.22826 0.84201 0.21901 C 0.8408 0.20976 0.84062 0.21092 0.84201 0.17577 C 0.83542 0.09297 0.84844 0.14316 0.85 0.0081 C 0.84861 -0.05157 0.84792 -0.10314 0.84687 -0.16397 C 0.83628 -0.16165 0.86892 -0.15587 0.85799 -0.15402 C 0.82257 -0.14246 0.77656 -0.15587 0.73889 -0.15842 C 0.72222 -0.16373 0.71024 -0.16558 0.69201 -0.16697 C 0.67309 -0.17299 0.65174 -0.1716 0.63229 -0.17345 C 0.61233 -0.17067 0.59392 -0.16605 0.57413 -0.16258 C 0.53715 -0.14685 0.45851 -0.16281 0.41302 -0.16489 C 0.38785 -0.16952 0.39792 -0.1672 0.38246 -0.17114 C 0.27917 -0.16489 0.11562 -0.18386 0.01302 -0.17252 C 0.0118 -0.17229 0.02865 -0.12881 0.02917 -0.1228 C 0.02951 -0.10476 0.01667 -0.0932 0.01944 -0.07562 C 0.01962 -0.07285 0.0816 -0.06568 0.08403 -0.06568 C 0.11528 -0.06568 0.14618 -0.06706 0.17743 -0.06776 C 0.24983 -0.07423 0.30069 -0.07955 0.37274 -0.07562 C 0.36753 -0.071 0.38576 -0.05758 0.38055 -0.05296 C 0.37517 -0.04278 0.37257 -0.03469 0.36788 -0.02497 C 0.36719 -0.02012 0.36719 -0.0148 0.36597 -0.00994 C 0.36458 -0.00185 0.37378 0.00532 0.3599 0.01041 C 0.34601 0.0155 0.29948 0.01966 0.28246 0.02012 C 0.27448 0.01665 0.26615 0.0155 0.25816 0.01388 C 0.24983 0.00925 0.24375 0.0111 0.23889 0.00093 C 0.14358 0.00509 0.12344 0.00509 -0.00799 0.00509 " pathEditMode="relative" rAng="0" ptsTypes="fffffffffffffafaaafffffffffffffffffffaffff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00" y="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181600"/>
          </a:xfrm>
        </p:spPr>
        <p:txBody>
          <a:bodyPr/>
          <a:lstStyle/>
          <a:p>
            <a:r>
              <a:rPr lang="en-US" sz="8800" dirty="0" smtClean="0">
                <a:solidFill>
                  <a:schemeClr val="bg1"/>
                </a:solidFill>
                <a:latin typeface="Book Antiqua"/>
                <a:cs typeface="Book Antiqua"/>
              </a:rPr>
              <a:t>The Recessional</a:t>
            </a:r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800" y="304800"/>
            <a:ext cx="5105400" cy="609600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1905000" y="228600"/>
            <a:ext cx="4876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/>
              <a:t>          Terrace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3733800"/>
            <a:ext cx="38862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0600" y="3657600"/>
            <a:ext cx="4114800" cy="0"/>
          </a:xfrm>
          <a:prstGeom prst="line">
            <a:avLst/>
          </a:prstGeom>
          <a:ln w="1016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286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876800" y="44196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800600" y="1447800"/>
            <a:ext cx="3810000" cy="175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4593" name="Picture 17" descr="C:\Documents and Settings\miners\Local Settings\Temporary Internet Files\Content.IE5\J0B4E1MM\MCj028312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547026" cy="69738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0" name="Picture 17" descr="C:\Documents and Settings\miners\Local Settings\Temporary Internet Files\Content.IE5\J0B4E1MM\MCj028312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295400"/>
            <a:ext cx="547026" cy="69738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1" name="Picture 17" descr="C:\Documents and Settings\miners\Local Settings\Temporary Internet Files\Content.IE5\J0B4E1MM\MCj028312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505200"/>
            <a:ext cx="547026" cy="69738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2" name="Picture 17" descr="C:\Documents and Settings\miners\Local Settings\Temporary Internet Files\Content.IE5\J0B4E1MM\MCj028312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5200"/>
            <a:ext cx="547026" cy="69738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5" name="Down Arrow 14"/>
          <p:cNvSpPr/>
          <p:nvPr/>
        </p:nvSpPr>
        <p:spPr>
          <a:xfrm>
            <a:off x="4114800" y="1447800"/>
            <a:ext cx="609600" cy="5410200"/>
          </a:xfrm>
          <a:prstGeom prst="downArrow">
            <a:avLst/>
          </a:prstGeom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lleluj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2" dur="5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1112 L 0.00347 0.4493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21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1112 L -0.00486 0.4493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>
            <a:normAutofit fontScale="90000"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ook Antiqua"/>
                <a:cs typeface="Book Antiqua"/>
              </a:rPr>
              <a:t>In the Event of </a:t>
            </a:r>
            <a:r>
              <a:rPr lang="en-US" sz="7200" dirty="0" smtClean="0">
                <a:solidFill>
                  <a:srgbClr val="FF0000"/>
                </a:solidFill>
                <a:latin typeface="Book Antiqua"/>
                <a:cs typeface="Book Antiqua"/>
              </a:rPr>
              <a:t>VERY</a:t>
            </a:r>
            <a:r>
              <a:rPr lang="en-US" sz="7200" dirty="0" smtClean="0">
                <a:solidFill>
                  <a:schemeClr val="bg1"/>
                </a:solidFill>
                <a:latin typeface="Book Antiqua"/>
                <a:cs typeface="Book Antiqua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Book Antiqua"/>
                <a:cs typeface="Book Antiqua"/>
              </a:rPr>
            </a:br>
            <a:r>
              <a:rPr lang="en-US" sz="7200" dirty="0" smtClean="0">
                <a:solidFill>
                  <a:schemeClr val="bg1"/>
                </a:solidFill>
                <a:latin typeface="Book Antiqua"/>
                <a:cs typeface="Book Antiqua"/>
              </a:rPr>
              <a:t>Inclement Weather</a:t>
            </a:r>
          </a:p>
        </p:txBody>
      </p:sp>
      <p:pic>
        <p:nvPicPr>
          <p:cNvPr id="35842" name="Picture 2" descr="C:\Documents and Settings\miners\Local Settings\Temporary Internet Files\Content.IE5\NEMUQZC7\MCj0387178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819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7" descr="C:\Documents and Settings\miners\Local Settings\Temporary Internet Files\Content.IE5\J0B4E1MM\MCj0283125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343400"/>
            <a:ext cx="1600200" cy="2040032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graphicFrame>
        <p:nvGraphicFramePr>
          <p:cNvPr id="1026" name="Objec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05800" y="6172200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Sound Recorder Document" r:id="rId6" imgW="304520" imgH="304520" progId="SoundRec">
                  <p:embed/>
                </p:oleObj>
              </mc:Choice>
              <mc:Fallback>
                <p:oleObj name="Sound Recorder Document" r:id="rId6" imgW="304520" imgH="304520" progId="SoundRe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6172200"/>
                        <a:ext cx="304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4" name="Picture 4" descr="C:\Documents and Settings\miners\My Documents\Commence\Alumni_Ha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2209800"/>
            <a:ext cx="588486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Line Up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3" name="Picture 2" descr="IMG_14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4057650" cy="54102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5921135">
            <a:off x="3374881" y="5230791"/>
            <a:ext cx="2735753" cy="426038"/>
          </a:xfrm>
          <a:prstGeom prst="rightArrow">
            <a:avLst/>
          </a:prstGeom>
          <a:solidFill>
            <a:srgbClr val="0000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4876800"/>
            <a:ext cx="914400" cy="646331"/>
          </a:xfrm>
          <a:prstGeom prst="rect">
            <a:avLst/>
          </a:prstGeom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BNW 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4" name="Picture 3" descr="IMG_138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3835774" cy="51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6963" y="2787135"/>
            <a:ext cx="1262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IMG_1430</a:t>
            </a:r>
          </a:p>
        </p:txBody>
      </p:sp>
      <p:pic>
        <p:nvPicPr>
          <p:cNvPr id="5" name="Picture 4" descr="IMG_14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47800"/>
            <a:ext cx="3913074" cy="521743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663773" flipV="1">
            <a:off x="3220426" y="4722186"/>
            <a:ext cx="3204082" cy="51902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4114800"/>
            <a:ext cx="106679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BNW ATRIUM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1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3" name="Picture 2" descr="IMG_14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4067850" cy="54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Line up- </a:t>
            </a:r>
            <a:r>
              <a:rPr lang="en-US" dirty="0" err="1" smtClean="0">
                <a:solidFill>
                  <a:srgbClr val="FF0000"/>
                </a:solidFill>
                <a:latin typeface="Book Antiqua"/>
                <a:cs typeface="Book Antiqua"/>
              </a:rPr>
              <a:t>Bannow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 Science Center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3" name="Picture 2" descr="IMG_139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3773993" cy="5031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971800"/>
            <a:ext cx="3200400" cy="1600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Arrive at 1:30 PM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Book Antiqua"/>
                <a:cs typeface="Book Antiqua"/>
              </a:rPr>
              <a:t>Note your classroom Exit staircase and doorway on Marshall list.</a:t>
            </a:r>
            <a:endParaRPr lang="en-US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12046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3" name="Picture 2" descr="IMG_13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0"/>
            <a:ext cx="6019800" cy="451485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5921135">
            <a:off x="4365480" y="4749021"/>
            <a:ext cx="2735753" cy="4260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5921135">
            <a:off x="2536680" y="4901420"/>
            <a:ext cx="2735753" cy="426038"/>
          </a:xfrm>
          <a:prstGeom prst="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72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2743200" y="0"/>
            <a:ext cx="3124200" cy="1219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362200" y="1905000"/>
            <a:ext cx="1524000" cy="2362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/>
              <a:t>Floor Seats</a:t>
            </a: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4572000" y="1905000"/>
            <a:ext cx="1524000" cy="2362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Floor Seats</a:t>
            </a:r>
            <a:endParaRPr lang="en-US" dirty="0"/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0" y="1143000"/>
            <a:ext cx="838200" cy="510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8305800" y="990600"/>
            <a:ext cx="838200" cy="510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1828800" y="6476937"/>
            <a:ext cx="4800600" cy="366713"/>
          </a:xfrm>
          <a:prstGeom prst="rect">
            <a:avLst/>
          </a:prstGeom>
          <a:solidFill>
            <a:srgbClr val="F9A5E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                       ALUMNI HALL</a:t>
            </a: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3276600" y="304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        STAGE</a:t>
            </a:r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4828" name="Text Box 14"/>
          <p:cNvSpPr txBox="1">
            <a:spLocks noChangeArrowheads="1"/>
          </p:cNvSpPr>
          <p:nvPr/>
        </p:nvSpPr>
        <p:spPr bwMode="auto">
          <a:xfrm>
            <a:off x="228600" y="1905000"/>
            <a:ext cx="3810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  <a:p>
            <a:pPr>
              <a:spcBef>
                <a:spcPct val="50000"/>
              </a:spcBef>
            </a:pPr>
            <a:r>
              <a:rPr lang="en-US"/>
              <a:t>L</a:t>
            </a:r>
          </a:p>
          <a:p>
            <a:pPr>
              <a:spcBef>
                <a:spcPct val="50000"/>
              </a:spcBef>
            </a:pPr>
            <a:r>
              <a:rPr lang="en-US"/>
              <a:t>E</a:t>
            </a:r>
          </a:p>
          <a:p>
            <a:pPr>
              <a:spcBef>
                <a:spcPct val="50000"/>
              </a:spcBef>
            </a:pPr>
            <a:r>
              <a:rPr lang="en-US"/>
              <a:t>A</a:t>
            </a:r>
          </a:p>
          <a:p>
            <a:pPr>
              <a:spcBef>
                <a:spcPct val="50000"/>
              </a:spcBef>
            </a:pPr>
            <a:r>
              <a:rPr lang="en-US"/>
              <a:t>C</a:t>
            </a:r>
          </a:p>
          <a:p>
            <a:pPr>
              <a:spcBef>
                <a:spcPct val="50000"/>
              </a:spcBef>
            </a:pPr>
            <a:r>
              <a:rPr lang="en-US"/>
              <a:t>H</a:t>
            </a:r>
          </a:p>
          <a:p>
            <a:pPr>
              <a:spcBef>
                <a:spcPct val="50000"/>
              </a:spcBef>
            </a:pPr>
            <a:r>
              <a:rPr lang="en-US"/>
              <a:t>E</a:t>
            </a:r>
          </a:p>
          <a:p>
            <a:pPr>
              <a:spcBef>
                <a:spcPct val="50000"/>
              </a:spcBef>
            </a:pPr>
            <a:r>
              <a:rPr lang="en-US"/>
              <a:t>R</a:t>
            </a:r>
          </a:p>
          <a:p>
            <a:pPr>
              <a:spcBef>
                <a:spcPct val="50000"/>
              </a:spcBef>
            </a:pPr>
            <a:r>
              <a:rPr lang="en-US"/>
              <a:t>S</a:t>
            </a:r>
          </a:p>
        </p:txBody>
      </p:sp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8610600" y="1676400"/>
            <a:ext cx="3810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  <a:p>
            <a:pPr>
              <a:spcBef>
                <a:spcPct val="50000"/>
              </a:spcBef>
            </a:pPr>
            <a:r>
              <a:rPr lang="en-US" dirty="0"/>
              <a:t>L</a:t>
            </a:r>
          </a:p>
          <a:p>
            <a:pPr>
              <a:spcBef>
                <a:spcPct val="50000"/>
              </a:spcBef>
            </a:pPr>
            <a:r>
              <a:rPr lang="en-US" dirty="0"/>
              <a:t>E</a:t>
            </a:r>
          </a:p>
          <a:p>
            <a:pPr>
              <a:spcBef>
                <a:spcPct val="50000"/>
              </a:spcBef>
            </a:pPr>
            <a:r>
              <a:rPr lang="en-US" dirty="0"/>
              <a:t>A</a:t>
            </a:r>
          </a:p>
          <a:p>
            <a:pPr>
              <a:spcBef>
                <a:spcPct val="50000"/>
              </a:spcBef>
            </a:pPr>
            <a:r>
              <a:rPr lang="en-US" dirty="0"/>
              <a:t>C</a:t>
            </a:r>
          </a:p>
          <a:p>
            <a:pPr>
              <a:spcBef>
                <a:spcPct val="50000"/>
              </a:spcBef>
            </a:pPr>
            <a:r>
              <a:rPr lang="en-US" dirty="0"/>
              <a:t>H</a:t>
            </a:r>
          </a:p>
          <a:p>
            <a:pPr>
              <a:spcBef>
                <a:spcPct val="50000"/>
              </a:spcBef>
            </a:pPr>
            <a:r>
              <a:rPr lang="en-US" dirty="0"/>
              <a:t>E</a:t>
            </a:r>
          </a:p>
          <a:p>
            <a:pPr>
              <a:spcBef>
                <a:spcPct val="50000"/>
              </a:spcBef>
            </a:pPr>
            <a:r>
              <a:rPr lang="en-US" dirty="0"/>
              <a:t>R</a:t>
            </a:r>
          </a:p>
          <a:p>
            <a:pPr>
              <a:spcBef>
                <a:spcPct val="50000"/>
              </a:spcBef>
            </a:pPr>
            <a:r>
              <a:rPr lang="en-US" dirty="0"/>
              <a:t>S</a:t>
            </a:r>
          </a:p>
        </p:txBody>
      </p:sp>
      <p:pic>
        <p:nvPicPr>
          <p:cNvPr id="34840" name="Picture 24" descr="C:\Documents and Settings\miners\My Documents\Commence\Dumb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6235700"/>
            <a:ext cx="622300" cy="622300"/>
          </a:xfrm>
          <a:prstGeom prst="rect">
            <a:avLst/>
          </a:prstGeom>
          <a:noFill/>
        </p:spPr>
      </p:pic>
      <p:pic>
        <p:nvPicPr>
          <p:cNvPr id="34841" name="Picture 25" descr="C:\Documents and Settings\miners\My Documents\Commence\Dumbl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202270"/>
            <a:ext cx="622300" cy="6223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810000" y="914400"/>
            <a:ext cx="914400" cy="60960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981200" y="4648200"/>
            <a:ext cx="1524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3733800" y="4648200"/>
            <a:ext cx="15240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5410200" y="4648200"/>
            <a:ext cx="1524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620000" y="4343400"/>
            <a:ext cx="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19600" y="4419600"/>
            <a:ext cx="2971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419600" y="1981200"/>
            <a:ext cx="0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724400" y="2133600"/>
            <a:ext cx="12954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219200" y="4343400"/>
            <a:ext cx="0" cy="1752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371600" y="4495800"/>
            <a:ext cx="28194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114800" y="1981200"/>
            <a:ext cx="0" cy="2209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2438400" y="2057400"/>
            <a:ext cx="13716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4979 C 0.00278 -0.05766 -0.00017 -0.08754 -0.00121 -0.09194 C -0.00364 -0.10143 -0.00694 -0.10838 -0.00902 -0.11718 C -0.00954 -0.12158 -0.00971 -0.12598 -0.01058 -0.12992 C -0.01128 -0.13293 -0.01318 -0.13548 -0.01371 -0.13826 C -0.01666 -0.15053 -0.01787 -0.16396 -0.02013 -0.17624 C -0.02221 -0.18689 -0.02481 -0.19708 -0.02637 -0.20773 C -0.02707 -0.24595 -0.00729 -0.31033 -0.03904 -0.31727 C -0.04494 -0.32121 -0.05032 -0.32306 -0.05639 -0.32561 C -0.08225 -0.32422 -0.10845 -0.32816 -0.13361 -0.32144 C -0.14228 -0.31936 -0.15027 -0.31334 -0.15894 -0.31311 C -0.20631 -0.31241 -0.25368 -0.31172 -0.30088 -0.31079 C -0.31233 -0.30963 -0.32465 -0.30963 -0.33559 -0.30454 C -0.34721 -0.30616 -0.35797 -0.30778 -0.36873 -0.31311 C -0.3722 -0.32654 -0.37324 -0.33904 -0.37498 -0.35294 C -0.37133 -0.55558 -0.37498 -0.30384 -0.37498 -0.56137 C -0.37498 -0.58198 -0.37446 -0.60236 -0.37341 -0.62251 C -0.37324 -0.62899 -0.37411 -0.63756 -0.37029 -0.6415 C -0.3637 -0.64914 -0.32604 -0.64752 -0.32136 -0.64775 C -0.31858 -0.64775 -0.23477 -0.64358 -0.19677 -0.64358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34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6184 C -0.00555 -0.10398 -0.00313 -0.12506 -0.00937 -0.15864 C -0.01197 -0.18666 -0.01076 -0.21584 -0.01562 -0.24294 C -0.0151 -0.25081 -0.01597 -0.25892 -0.01406 -0.2661 C -0.01319 -0.27003 -0.0026 -0.28185 0.00017 -0.28509 C 0.01492 -0.30315 0.01631 -0.30801 0.03644 -0.3145 C 0.09006 -0.31265 0.14367 -0.31218 0.19729 -0.30825 C 0.20198 -0.30755 0.20683 -0.30732 0.21152 -0.30593 C 0.2202 -0.30338 0.22783 -0.29644 0.23668 -0.29342 C 0.26167 -0.29458 0.2837 -0.27999 0.29672 -0.30593 C 0.30071 -0.33372 0.29897 -0.36221 0.3014 -0.39023 C 0.30036 -0.49027 0.30244 -0.544 0.2936 -0.62807 C 0.24015 -0.62622 0.18879 -0.61765 0.13569 -0.61765 " pathEditMode="relative" ptsTypes="ffffffffffffA">
                                      <p:cBhvr>
                                        <p:cTn id="10" dur="2000" fill="hold"/>
                                        <p:tgtEl>
                                          <p:spTgt spid="34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181600"/>
          </a:xfrm>
        </p:spPr>
        <p:txBody>
          <a:bodyPr/>
          <a:lstStyle/>
          <a:p>
            <a:r>
              <a:rPr lang="en-US" sz="8800" dirty="0" smtClean="0">
                <a:solidFill>
                  <a:schemeClr val="bg1"/>
                </a:solidFill>
                <a:latin typeface="Book Antiqua"/>
                <a:cs typeface="Book Antiqua"/>
              </a:rPr>
              <a:t>The Conferring of Degrees</a:t>
            </a:r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2743200" y="0"/>
            <a:ext cx="3124200" cy="1219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362200" y="1905000"/>
            <a:ext cx="1524000" cy="2362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/>
              <a:t>Floor Seats</a:t>
            </a: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4572000" y="1905000"/>
            <a:ext cx="1524000" cy="2362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Floor Seats</a:t>
            </a:r>
            <a:endParaRPr lang="en-US" dirty="0"/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0" y="1143000"/>
            <a:ext cx="838200" cy="510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8305800" y="990600"/>
            <a:ext cx="838200" cy="510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1828800" y="6476937"/>
            <a:ext cx="4800600" cy="366713"/>
          </a:xfrm>
          <a:prstGeom prst="rect">
            <a:avLst/>
          </a:prstGeom>
          <a:solidFill>
            <a:srgbClr val="F9A5E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                       ALUMNI HALL</a:t>
            </a: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3276600" y="304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        STAGE</a:t>
            </a:r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4828" name="Text Box 14"/>
          <p:cNvSpPr txBox="1">
            <a:spLocks noChangeArrowheads="1"/>
          </p:cNvSpPr>
          <p:nvPr/>
        </p:nvSpPr>
        <p:spPr bwMode="auto">
          <a:xfrm>
            <a:off x="228600" y="1905000"/>
            <a:ext cx="3810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  <a:p>
            <a:pPr>
              <a:spcBef>
                <a:spcPct val="50000"/>
              </a:spcBef>
            </a:pPr>
            <a:r>
              <a:rPr lang="en-US"/>
              <a:t>L</a:t>
            </a:r>
          </a:p>
          <a:p>
            <a:pPr>
              <a:spcBef>
                <a:spcPct val="50000"/>
              </a:spcBef>
            </a:pPr>
            <a:r>
              <a:rPr lang="en-US"/>
              <a:t>E</a:t>
            </a:r>
          </a:p>
          <a:p>
            <a:pPr>
              <a:spcBef>
                <a:spcPct val="50000"/>
              </a:spcBef>
            </a:pPr>
            <a:r>
              <a:rPr lang="en-US"/>
              <a:t>A</a:t>
            </a:r>
          </a:p>
          <a:p>
            <a:pPr>
              <a:spcBef>
                <a:spcPct val="50000"/>
              </a:spcBef>
            </a:pPr>
            <a:r>
              <a:rPr lang="en-US"/>
              <a:t>C</a:t>
            </a:r>
          </a:p>
          <a:p>
            <a:pPr>
              <a:spcBef>
                <a:spcPct val="50000"/>
              </a:spcBef>
            </a:pPr>
            <a:r>
              <a:rPr lang="en-US"/>
              <a:t>H</a:t>
            </a:r>
          </a:p>
          <a:p>
            <a:pPr>
              <a:spcBef>
                <a:spcPct val="50000"/>
              </a:spcBef>
            </a:pPr>
            <a:r>
              <a:rPr lang="en-US"/>
              <a:t>E</a:t>
            </a:r>
          </a:p>
          <a:p>
            <a:pPr>
              <a:spcBef>
                <a:spcPct val="50000"/>
              </a:spcBef>
            </a:pPr>
            <a:r>
              <a:rPr lang="en-US"/>
              <a:t>R</a:t>
            </a:r>
          </a:p>
          <a:p>
            <a:pPr>
              <a:spcBef>
                <a:spcPct val="50000"/>
              </a:spcBef>
            </a:pPr>
            <a:r>
              <a:rPr lang="en-US"/>
              <a:t>S</a:t>
            </a:r>
          </a:p>
        </p:txBody>
      </p:sp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8610600" y="1676400"/>
            <a:ext cx="3810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  <a:p>
            <a:pPr>
              <a:spcBef>
                <a:spcPct val="50000"/>
              </a:spcBef>
            </a:pPr>
            <a:r>
              <a:rPr lang="en-US" dirty="0"/>
              <a:t>L</a:t>
            </a:r>
          </a:p>
          <a:p>
            <a:pPr>
              <a:spcBef>
                <a:spcPct val="50000"/>
              </a:spcBef>
            </a:pPr>
            <a:r>
              <a:rPr lang="en-US" dirty="0"/>
              <a:t>E</a:t>
            </a:r>
          </a:p>
          <a:p>
            <a:pPr>
              <a:spcBef>
                <a:spcPct val="50000"/>
              </a:spcBef>
            </a:pPr>
            <a:r>
              <a:rPr lang="en-US" dirty="0"/>
              <a:t>A</a:t>
            </a:r>
          </a:p>
          <a:p>
            <a:pPr>
              <a:spcBef>
                <a:spcPct val="50000"/>
              </a:spcBef>
            </a:pPr>
            <a:r>
              <a:rPr lang="en-US" dirty="0"/>
              <a:t>C</a:t>
            </a:r>
          </a:p>
          <a:p>
            <a:pPr>
              <a:spcBef>
                <a:spcPct val="50000"/>
              </a:spcBef>
            </a:pPr>
            <a:r>
              <a:rPr lang="en-US" dirty="0"/>
              <a:t>H</a:t>
            </a:r>
          </a:p>
          <a:p>
            <a:pPr>
              <a:spcBef>
                <a:spcPct val="50000"/>
              </a:spcBef>
            </a:pPr>
            <a:r>
              <a:rPr lang="en-US" dirty="0"/>
              <a:t>E</a:t>
            </a:r>
          </a:p>
          <a:p>
            <a:pPr>
              <a:spcBef>
                <a:spcPct val="50000"/>
              </a:spcBef>
            </a:pPr>
            <a:r>
              <a:rPr lang="en-US" dirty="0"/>
              <a:t>R</a:t>
            </a:r>
          </a:p>
          <a:p>
            <a:pPr>
              <a:spcBef>
                <a:spcPct val="50000"/>
              </a:spcBef>
            </a:pPr>
            <a:r>
              <a:rPr lang="en-US" dirty="0"/>
              <a:t>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0" y="914400"/>
            <a:ext cx="914400" cy="60960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981200" y="4648200"/>
            <a:ext cx="1524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3733800" y="4648200"/>
            <a:ext cx="15240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5410200" y="4648200"/>
            <a:ext cx="1524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pic>
        <p:nvPicPr>
          <p:cNvPr id="18" name="Picture 2" descr="C:\Documents and Settings\miners\My Documents\Commence\ava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133600"/>
            <a:ext cx="732333" cy="457634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6400800" y="25146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162800" y="1219200"/>
            <a:ext cx="0" cy="1371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505200" y="1371600"/>
            <a:ext cx="3429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657600" y="1524000"/>
            <a:ext cx="5334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495800" y="2362200"/>
            <a:ext cx="11430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Documents and Settings\miners\My Documents\Commence\ava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133600"/>
            <a:ext cx="732333" cy="457634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 flipH="1">
            <a:off x="1752600" y="2286000"/>
            <a:ext cx="4572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676400" y="2362200"/>
            <a:ext cx="0" cy="2133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828800" y="4495800"/>
            <a:ext cx="48006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781800" y="1447800"/>
            <a:ext cx="0" cy="27432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905000" y="1295400"/>
            <a:ext cx="48768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905000" y="1447800"/>
            <a:ext cx="0" cy="3810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981200" y="1752600"/>
            <a:ext cx="23622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3124200" y="2362200"/>
            <a:ext cx="10668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267200" y="1752600"/>
            <a:ext cx="0" cy="685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7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4 0.01528 C 0.09913 0.01783 0.12291 0.01806 0.15191 0.03056 C 0.15382 -0.02291 0.15486 -0.03101 0.15191 -0.09583 C 0.15156 -0.10185 0.14861 -0.11319 0.14861 -0.11319 C 0.14809 -0.11898 0.14774 -0.125 0.14705 -0.13055 C 0.14652 -0.13356 0.14739 -0.13865 0.14531 -0.13935 C 0.13889 -0.14143 0.13211 -0.13796 0.12569 -0.13726 C 0.09149 -0.13402 0.11007 -0.1368 0.08646 -0.13287 C 0.07343 -0.12824 0.06041 -0.12615 0.04722 -0.12407 C 0.03368 -0.11828 0.05468 -0.12708 0.03264 -0.11967 C 0.02916 -0.11875 0.02274 -0.1155 0.02274 -0.1155 C 3.88889E-6 -0.12037 -0.0217 -0.13356 -0.04427 -0.13935 C -0.05226 -0.1449 -0.06042 -0.14675 -0.06875 -0.15023 C -0.12587 -0.14884 -0.17691 -0.14537 -0.23368 -0.14375 C -0.23264 -0.14166 -0.23212 -0.13888 -0.23056 -0.13726 C -0.22518 -0.13148 -0.22309 -0.14004 -0.22882 -0.12847 C -0.2191 -0.10925 -0.22466 -0.11782 -0.2191 -0.09791 C -0.21858 -0.0956 -0.21754 -0.09282 -0.2158 -0.09143 C -0.20556 -0.0831 -0.19115 -0.08541 -0.17986 -0.08055 C -0.16441 -0.06666 -0.17188 -0.05509 -0.16997 -0.02384 C -0.16979 -0.02037 -0.17118 -0.01388 -0.16841 -0.01296 C -0.15625 -0.00902 -0.14341 -0.01157 -0.13073 -0.01087 C -0.08351 -0.00115 -0.05104 -3.7037E-7 3.88889E-6 -3.7037E-7 " pathEditMode="relative" ptsTypes="ffffffffffffffffffffff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39 -0.01297 C -0.06871 -0.01459 -0.06923 -0.0132 -0.08832 -0.01922 C -0.09752 -0.01806 -0.10706 -0.01991 -0.11348 -0.01065 C -0.10984 0.13201 -0.11365 -0.05674 -0.11504 0.14498 C -0.11539 0.18273 -0.11487 0.22071 -0.11348 0.25869 C -0.11157 0.31334 -0.09214 0.30315 -0.05362 0.30501 C 0.02534 0.30315 0.13535 0.28486 0.20823 0.30917 C 0.26965 0.30802 0.32136 0.30778 0.38019 0.30084 C 0.3932 0.30153 0.40639 0.30107 0.4194 0.30292 C 0.42704 0.30385 0.43571 0.3108 0.44335 0.31334 C 0.44491 0.31473 0.44595 0.31774 0.44803 0.31774 C 0.44942 0.31774 0.45011 0.31473 0.45116 0.31334 C 0.45497 0.30663 0.4581 0.29759 0.4607 0.29018 C 0.46191 0.28602 0.46278 0.28185 0.46382 0.27768 C 0.46434 0.27559 0.46538 0.27143 0.46538 0.27143 C 0.46486 0.24178 0.46434 0.21237 0.46382 0.18296 C 0.46295 0.14683 0.46695 0.07504 0.45601 0.02918 C 0.45324 0.00718 0.45428 -0.01436 0.45758 -0.03612 C 0.4581 -0.04539 0.45914 -0.05442 0.45914 -0.06345 C 0.45914 -0.1056 0.46122 -0.14798 0.45758 -0.18967 C 0.45706 -0.19407 0.45116 -0.18828 0.44803 -0.18758 C 0.43901 -0.18596 0.43016 -0.18318 0.42131 -0.18133 C 0.39945 -0.17693 0.37672 -0.17716 0.35503 -0.17485 C 0.28596 -0.17624 0.22193 -0.1767 0.15461 -0.18342 C 0.11591 -0.18203 0.07947 -0.17925 0.04113 -0.18133 C 0.01319 -0.19337 -0.01735 -0.18689 -0.04563 -0.17925 C -0.05483 -0.17114 -0.06802 -0.16859 -0.07878 -0.16651 C -0.07999 -0.14706 -0.08676 -0.12089 -0.0819 -0.1012 C -0.08138 -0.09889 -0.07878 -0.09842 -0.07722 -0.09703 C -0.06316 -0.10977 -0.04685 -0.1063 -0.02984 -0.10769 C -0.01839 -0.10884 -0.00677 -0.1107 0.00486 -0.11185 C 0.03904 -0.11116 0.07323 -0.11116 0.10741 -0.10977 C 0.13066 -0.10908 0.15339 -0.0975 0.17682 -0.09495 C 0.17769 -0.07387 0.17769 -0.05257 0.1815 -0.03172 C 0.18376 0.0132 0.18845 0.00348 0.14992 0.00602 C 0.13049 0.00533 0.11088 0.0051 0.09162 0.00394 C 0.08659 0.00348 0.08485 0.00093 0.08052 -0.00023 C 0.06785 -0.00393 0.05535 -0.00694 0.04269 -0.00857 C 0.02794 -0.00787 0.01302 -0.00949 -0.00156 -0.00648 C -0.0033 -0.00625 -2.98629E-6 -0.00023 -2.98629E-6 -0.00023 " pathEditMode="relative" ptsTypes="fffffffffffffffffffffffffffffffffffffff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5181600"/>
          </a:xfrm>
        </p:spPr>
        <p:txBody>
          <a:bodyPr/>
          <a:lstStyle/>
          <a:p>
            <a:r>
              <a:rPr lang="en-US" sz="8800" dirty="0" smtClean="0">
                <a:solidFill>
                  <a:schemeClr val="bg1"/>
                </a:solidFill>
                <a:latin typeface="Book Antiqua"/>
                <a:cs typeface="Book Antiqua"/>
              </a:rPr>
              <a:t>The Recessional</a:t>
            </a:r>
          </a:p>
        </p:txBody>
      </p:sp>
    </p:spTree>
  </p:cSld>
  <p:clrMapOvr>
    <a:masterClrMapping/>
  </p:clrMapOvr>
  <p:transition xmlns:p14="http://schemas.microsoft.com/office/powerpoint/2010/main">
    <p:wedg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2743200" y="0"/>
            <a:ext cx="3124200" cy="1219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362200" y="1905000"/>
            <a:ext cx="1524000" cy="2362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/>
              <a:t>Floor Seats</a:t>
            </a: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4572000" y="1905000"/>
            <a:ext cx="1524000" cy="2362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Floor Seats</a:t>
            </a:r>
            <a:endParaRPr lang="en-US" dirty="0"/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0" y="1143000"/>
            <a:ext cx="838200" cy="510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8305800" y="990600"/>
            <a:ext cx="838200" cy="510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1828800" y="6476937"/>
            <a:ext cx="4800600" cy="366713"/>
          </a:xfrm>
          <a:prstGeom prst="rect">
            <a:avLst/>
          </a:prstGeom>
          <a:solidFill>
            <a:srgbClr val="F9A5E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                       ALUMNI HALL</a:t>
            </a: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3276600" y="3048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        STAGE</a:t>
            </a:r>
          </a:p>
        </p:txBody>
      </p:sp>
      <p:sp>
        <p:nvSpPr>
          <p:cNvPr id="34827" name="Text Box 13"/>
          <p:cNvSpPr txBox="1">
            <a:spLocks noChangeArrowheads="1"/>
          </p:cNvSpPr>
          <p:nvPr/>
        </p:nvSpPr>
        <p:spPr bwMode="auto">
          <a:xfrm>
            <a:off x="0" y="1828800"/>
            <a:ext cx="30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4828" name="Text Box 14"/>
          <p:cNvSpPr txBox="1">
            <a:spLocks noChangeArrowheads="1"/>
          </p:cNvSpPr>
          <p:nvPr/>
        </p:nvSpPr>
        <p:spPr bwMode="auto">
          <a:xfrm>
            <a:off x="228600" y="1905000"/>
            <a:ext cx="3810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</a:t>
            </a:r>
          </a:p>
          <a:p>
            <a:pPr>
              <a:spcBef>
                <a:spcPct val="50000"/>
              </a:spcBef>
            </a:pPr>
            <a:r>
              <a:rPr lang="en-US"/>
              <a:t>L</a:t>
            </a:r>
          </a:p>
          <a:p>
            <a:pPr>
              <a:spcBef>
                <a:spcPct val="50000"/>
              </a:spcBef>
            </a:pPr>
            <a:r>
              <a:rPr lang="en-US"/>
              <a:t>E</a:t>
            </a:r>
          </a:p>
          <a:p>
            <a:pPr>
              <a:spcBef>
                <a:spcPct val="50000"/>
              </a:spcBef>
            </a:pPr>
            <a:r>
              <a:rPr lang="en-US"/>
              <a:t>A</a:t>
            </a:r>
          </a:p>
          <a:p>
            <a:pPr>
              <a:spcBef>
                <a:spcPct val="50000"/>
              </a:spcBef>
            </a:pPr>
            <a:r>
              <a:rPr lang="en-US"/>
              <a:t>C</a:t>
            </a:r>
          </a:p>
          <a:p>
            <a:pPr>
              <a:spcBef>
                <a:spcPct val="50000"/>
              </a:spcBef>
            </a:pPr>
            <a:r>
              <a:rPr lang="en-US"/>
              <a:t>H</a:t>
            </a:r>
          </a:p>
          <a:p>
            <a:pPr>
              <a:spcBef>
                <a:spcPct val="50000"/>
              </a:spcBef>
            </a:pPr>
            <a:r>
              <a:rPr lang="en-US"/>
              <a:t>E</a:t>
            </a:r>
          </a:p>
          <a:p>
            <a:pPr>
              <a:spcBef>
                <a:spcPct val="50000"/>
              </a:spcBef>
            </a:pPr>
            <a:r>
              <a:rPr lang="en-US"/>
              <a:t>R</a:t>
            </a:r>
          </a:p>
          <a:p>
            <a:pPr>
              <a:spcBef>
                <a:spcPct val="50000"/>
              </a:spcBef>
            </a:pPr>
            <a:r>
              <a:rPr lang="en-US"/>
              <a:t>S</a:t>
            </a:r>
          </a:p>
        </p:txBody>
      </p:sp>
      <p:sp>
        <p:nvSpPr>
          <p:cNvPr id="34829" name="Text Box 15"/>
          <p:cNvSpPr txBox="1">
            <a:spLocks noChangeArrowheads="1"/>
          </p:cNvSpPr>
          <p:nvPr/>
        </p:nvSpPr>
        <p:spPr bwMode="auto">
          <a:xfrm>
            <a:off x="8610600" y="1676400"/>
            <a:ext cx="38100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</a:t>
            </a:r>
          </a:p>
          <a:p>
            <a:pPr>
              <a:spcBef>
                <a:spcPct val="50000"/>
              </a:spcBef>
            </a:pPr>
            <a:r>
              <a:rPr lang="en-US" dirty="0"/>
              <a:t>L</a:t>
            </a:r>
          </a:p>
          <a:p>
            <a:pPr>
              <a:spcBef>
                <a:spcPct val="50000"/>
              </a:spcBef>
            </a:pPr>
            <a:r>
              <a:rPr lang="en-US" dirty="0"/>
              <a:t>E</a:t>
            </a:r>
          </a:p>
          <a:p>
            <a:pPr>
              <a:spcBef>
                <a:spcPct val="50000"/>
              </a:spcBef>
            </a:pPr>
            <a:r>
              <a:rPr lang="en-US" dirty="0"/>
              <a:t>A</a:t>
            </a:r>
          </a:p>
          <a:p>
            <a:pPr>
              <a:spcBef>
                <a:spcPct val="50000"/>
              </a:spcBef>
            </a:pPr>
            <a:r>
              <a:rPr lang="en-US" dirty="0"/>
              <a:t>C</a:t>
            </a:r>
          </a:p>
          <a:p>
            <a:pPr>
              <a:spcBef>
                <a:spcPct val="50000"/>
              </a:spcBef>
            </a:pPr>
            <a:r>
              <a:rPr lang="en-US" dirty="0"/>
              <a:t>H</a:t>
            </a:r>
          </a:p>
          <a:p>
            <a:pPr>
              <a:spcBef>
                <a:spcPct val="50000"/>
              </a:spcBef>
            </a:pPr>
            <a:r>
              <a:rPr lang="en-US" dirty="0"/>
              <a:t>E</a:t>
            </a:r>
          </a:p>
          <a:p>
            <a:pPr>
              <a:spcBef>
                <a:spcPct val="50000"/>
              </a:spcBef>
            </a:pPr>
            <a:r>
              <a:rPr lang="en-US" dirty="0"/>
              <a:t>R</a:t>
            </a:r>
          </a:p>
          <a:p>
            <a:pPr>
              <a:spcBef>
                <a:spcPct val="50000"/>
              </a:spcBef>
            </a:pPr>
            <a:r>
              <a:rPr lang="en-US" dirty="0"/>
              <a:t>S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0" y="914400"/>
            <a:ext cx="914400" cy="60960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1981200" y="4648200"/>
            <a:ext cx="1524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3733800" y="4648200"/>
            <a:ext cx="15240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5715000" y="4648200"/>
            <a:ext cx="15240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dirty="0" smtClean="0"/>
              <a:t>Bleachers</a:t>
            </a:r>
            <a:endParaRPr lang="en-US" dirty="0"/>
          </a:p>
        </p:txBody>
      </p:sp>
      <p:pic>
        <p:nvPicPr>
          <p:cNvPr id="18" name="Picture 2" descr="C:\Documents and Settings\miners\My Documents\Commence\ava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133600"/>
            <a:ext cx="732333" cy="457634"/>
          </a:xfrm>
          <a:prstGeom prst="rect">
            <a:avLst/>
          </a:prstGeom>
          <a:noFill/>
        </p:spPr>
      </p:pic>
      <p:pic>
        <p:nvPicPr>
          <p:cNvPr id="31" name="Picture 2" descr="C:\Documents and Settings\miners\My Documents\Commence\ava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133600"/>
            <a:ext cx="732333" cy="457634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3276600" y="2362200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191000" y="2362200"/>
            <a:ext cx="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295400" y="4419600"/>
            <a:ext cx="2667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419600" y="2362200"/>
            <a:ext cx="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4495800" y="2286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572000" y="4419600"/>
            <a:ext cx="2667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391400" y="4495800"/>
            <a:ext cx="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48400" y="1066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Floor seats follow platform party</a:t>
            </a:r>
            <a:endParaRPr lang="en-US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1447800" y="4572000"/>
            <a:ext cx="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74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51 -0.01412 C -0.07479 -0.01551 -0.12112 -0.02362 -0.1475 -0.01204 C -0.14888 -0.00139 -0.15097 0.0088 -0.15218 0.01969 C -0.15409 0.06716 -0.15912 0.11858 -0.15062 0.1649 C -0.1501 0.17184 -0.14906 0.17879 -0.14906 0.18597 C -0.14906 0.22024 -0.14975 0.25452 -0.15062 0.28903 C -0.15079 0.2925 -0.15496 0.29898 -0.15218 0.29968 C -0.13656 0.30246 -0.1206 0.29806 -0.10481 0.29736 C -0.09301 0.29088 -0.08138 0.28717 -0.06854 0.28486 C -0.04269 0.27328 -0.0302 0.28138 0.00711 0.28277 C 0.04581 0.28787 0.08485 0.28625 0.12389 0.29111 C 0.13222 0.29482 0.14038 0.29875 0.14905 0.30176 C 0.15218 0.30107 0.15669 0.29597 0.1586 0.29968 C 0.16311 0.30825 0.15964 0.32075 0.16172 0.33118 C 0.16727 0.41455 0.16484 0.35364 0.16328 0.53104 C 0.1638 0.56068 0.1664 0.59797 0.1664 0.63016 " pathEditMode="relative" ptsTypes="fffffffffffffff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6 0.0007 C 0.06264 0.00278 0.06281 0.00603 0.06472 0.00695 C 0.06663 0.00765 0.06889 0.00556 0.07097 0.00487 C 0.08676 -0.00162 0.07409 0.00163 0.09301 -0.00139 C 0.1147 -0.00023 0.1317 0.00024 0.15148 0.00904 C 0.15582 0.02687 0.1553 0.0454 0.15929 0.06369 C 0.1586 0.09681 0.16259 0.21492 0.15148 0.27652 C 0.15096 0.28416 0.15061 0.29181 0.14992 0.29968 C 0.14957 0.30176 0.14992 0.30547 0.14836 0.30593 C 0.14246 0.30709 0.13673 0.30431 0.13101 0.30385 C 0.1147 0.30223 0.09838 0.30107 0.08207 0.29968 C 0.05553 0.29412 0.08624 0.30176 0.06004 0.29111 C 0.05119 0.28741 0.04182 0.28648 0.03297 0.28277 C 0.01423 0.28347 -0.00486 0.28347 -0.0236 0.28486 C -0.03488 0.28555 -0.04564 0.29621 -0.05674 0.29968 C -0.0642 0.30431 -0.0708 0.30779 -0.07878 0.3101 C -0.09856 0.32284 -0.10776 0.31543 -0.13569 0.31427 C -0.13882 0.31288 -0.14454 0.3057 -0.14506 0.3101 C -0.15114 0.34924 -0.15513 0.37332 -0.1671 0.40899 C -0.173 0.45878 -0.1756 0.50209 -0.16884 0.55628 C -0.1671 0.62923 -0.1671 0.60399 -0.1671 0.63224 " pathEditMode="relative" ptsTypes="ffffffffffffffffffff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Reminders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4572000" cy="4525963"/>
          </a:xfrm>
        </p:spPr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Wear comfortable shoes.</a:t>
            </a:r>
          </a:p>
          <a:p>
            <a:r>
              <a:rPr lang="en-US" dirty="0" smtClean="0">
                <a:latin typeface="Book Antiqua"/>
                <a:cs typeface="Book Antiqua"/>
              </a:rPr>
              <a:t>No bags on field.</a:t>
            </a:r>
          </a:p>
          <a:p>
            <a:r>
              <a:rPr lang="en-US" dirty="0" smtClean="0">
                <a:latin typeface="Book Antiqua"/>
                <a:cs typeface="Book Antiqua"/>
              </a:rPr>
              <a:t>Don</a:t>
            </a:r>
            <a:r>
              <a:rPr lang="fr-FR" dirty="0" smtClean="0">
                <a:latin typeface="Book Antiqua"/>
                <a:cs typeface="Book Antiqua"/>
              </a:rPr>
              <a:t>’</a:t>
            </a:r>
            <a:r>
              <a:rPr lang="en-US" dirty="0" smtClean="0">
                <a:latin typeface="Book Antiqua"/>
                <a:cs typeface="Book Antiqua"/>
              </a:rPr>
              <a:t>t leave valuables in classrooms.</a:t>
            </a:r>
          </a:p>
          <a:p>
            <a:r>
              <a:rPr lang="en-US" dirty="0" smtClean="0">
                <a:latin typeface="Book Antiqua"/>
                <a:cs typeface="Book Antiqua"/>
              </a:rPr>
              <a:t>Be on time!</a:t>
            </a:r>
          </a:p>
        </p:txBody>
      </p:sp>
      <p:pic>
        <p:nvPicPr>
          <p:cNvPr id="4" name="Picture 3" descr="IMG_08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95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7201"/>
            <a:ext cx="8996038" cy="5791200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4267200" y="2362200"/>
            <a:ext cx="990600" cy="990600"/>
          </a:xfrm>
          <a:prstGeom prst="donut">
            <a:avLst>
              <a:gd name="adj" fmla="val 9355"/>
            </a:avLst>
          </a:prstGeom>
          <a:solidFill>
            <a:srgbClr val="FFFF00"/>
          </a:solidFill>
          <a:ln w="3175" cmpd="sng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3"/>
          <p:cNvSpPr txBox="1">
            <a:spLocks noChangeArrowheads="1"/>
          </p:cNvSpPr>
          <p:nvPr/>
        </p:nvSpPr>
        <p:spPr bwMode="auto">
          <a:xfrm>
            <a:off x="1066800" y="228600"/>
            <a:ext cx="5715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FFFF"/>
                </a:solidFill>
                <a:latin typeface="Book Antiqua"/>
                <a:cs typeface="Book Antiqua"/>
              </a:rPr>
              <a:t>          </a:t>
            </a:r>
            <a:r>
              <a:rPr lang="en-US" sz="4400" b="1" dirty="0">
                <a:solidFill>
                  <a:srgbClr val="FFFFFF"/>
                </a:solidFill>
                <a:latin typeface="Book Antiqua"/>
                <a:cs typeface="Book Antiqua"/>
              </a:rPr>
              <a:t>The Line Up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914400"/>
            <a:ext cx="7772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ook Antiqua"/>
                <a:cs typeface="Book Antiqua"/>
              </a:rPr>
              <a:t>Faculty marshals will have name cards which they will use to line the graduates up alphabetically in each classroom: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67000" y="3505200"/>
            <a:ext cx="3124200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Jan </a:t>
            </a:r>
            <a:r>
              <a:rPr lang="en-US" sz="3600" dirty="0" err="1" smtClean="0"/>
              <a:t>Smath</a:t>
            </a:r>
            <a:endParaRPr lang="en-US" sz="3600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67000" y="4343400"/>
            <a:ext cx="3124200" cy="646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Jack Smith</a:t>
            </a:r>
            <a:endParaRPr lang="en-US" sz="3600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667000" y="5181600"/>
            <a:ext cx="3124200" cy="646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Jill </a:t>
            </a:r>
            <a:r>
              <a:rPr lang="en-US" sz="3600" dirty="0" err="1" smtClean="0"/>
              <a:t>Smothe</a:t>
            </a:r>
            <a:endParaRPr lang="en-US" sz="3600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667000" y="6019800"/>
            <a:ext cx="3124200" cy="6461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Jim </a:t>
            </a:r>
            <a:r>
              <a:rPr lang="en-US" sz="3600" dirty="0" err="1" smtClean="0"/>
              <a:t>Smythe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>
                <a:latin typeface="Book Antiqua"/>
                <a:cs typeface="Book Antiqua"/>
              </a:rPr>
              <a:t>The </a:t>
            </a:r>
            <a:r>
              <a:rPr lang="en-US" sz="5400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br>
              <a:rPr lang="en-US" sz="5400" dirty="0" smtClean="0">
                <a:solidFill>
                  <a:srgbClr val="FF0000"/>
                </a:solidFill>
                <a:latin typeface="Book Antiqua"/>
                <a:cs typeface="Book Antiqua"/>
              </a:rPr>
            </a:br>
            <a:r>
              <a:rPr lang="en-US" sz="5400" dirty="0" smtClean="0">
                <a:latin typeface="Book Antiqua"/>
                <a:cs typeface="Book Antiqua"/>
              </a:rPr>
              <a:t>Exit Stairwells</a:t>
            </a:r>
            <a:endParaRPr lang="en-US" sz="5400" dirty="0">
              <a:latin typeface="Book Antiqua"/>
              <a:cs typeface="Book Antiqu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Book Antiqua"/>
                <a:cs typeface="Book Antiqua"/>
              </a:rPr>
              <a:t>Bannow</a:t>
            </a:r>
            <a:r>
              <a:rPr lang="en-US" dirty="0" smtClean="0">
                <a:latin typeface="Book Antiqua"/>
                <a:cs typeface="Book Antiqua"/>
              </a:rPr>
              <a:t> Atrium Exit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>
                <a:latin typeface="Book Antiqua"/>
                <a:cs typeface="Book Antiqua"/>
              </a:rPr>
              <a:t>Bannow</a:t>
            </a:r>
            <a:r>
              <a:rPr lang="en-US" dirty="0" smtClean="0">
                <a:latin typeface="Book Antiqua"/>
                <a:cs typeface="Book Antiqua"/>
              </a:rPr>
              <a:t> South Entrance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1" name="Content Placeholder 10" descr="IMG_1393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3325"/>
          <a:stretch>
            <a:fillRect/>
          </a:stretch>
        </p:blipFill>
        <p:spPr/>
      </p:pic>
      <p:pic>
        <p:nvPicPr>
          <p:cNvPr id="13" name="Content Placeholder 12" descr="IMG_139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4645025" y="2220912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366609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Exit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Doors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>
                <a:latin typeface="Book Antiqua"/>
                <a:cs typeface="Book Antiqua"/>
              </a:rPr>
              <a:t>Bannow</a:t>
            </a:r>
            <a:r>
              <a:rPr lang="en-US" dirty="0" smtClean="0">
                <a:latin typeface="Book Antiqua"/>
                <a:cs typeface="Book Antiqua"/>
              </a:rPr>
              <a:t> Atrium Exit </a:t>
            </a:r>
          </a:p>
          <a:p>
            <a:r>
              <a:rPr lang="en-US" dirty="0" smtClean="0">
                <a:latin typeface="Book Antiqua"/>
                <a:cs typeface="Book Antiqua"/>
              </a:rPr>
              <a:t>(Seated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RIGHT</a:t>
            </a:r>
            <a:r>
              <a:rPr lang="en-US" dirty="0" smtClean="0">
                <a:latin typeface="Book Antiqua"/>
                <a:cs typeface="Book Antiqua"/>
              </a:rPr>
              <a:t> facing stage)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8" name="Content Placeholder 7" descr="IMG_1394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3325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>
                <a:latin typeface="Book Antiqua"/>
                <a:cs typeface="Book Antiqua"/>
              </a:rPr>
              <a:t>Bannow</a:t>
            </a:r>
            <a:r>
              <a:rPr lang="en-US" dirty="0" smtClean="0">
                <a:latin typeface="Book Antiqua"/>
                <a:cs typeface="Book Antiqua"/>
              </a:rPr>
              <a:t> South Entrance (Seated </a:t>
            </a:r>
            <a:r>
              <a:rPr lang="en-US" dirty="0" smtClean="0">
                <a:solidFill>
                  <a:srgbClr val="3366FF"/>
                </a:solidFill>
                <a:latin typeface="Book Antiqua"/>
                <a:cs typeface="Book Antiqua"/>
              </a:rPr>
              <a:t>LEFT</a:t>
            </a:r>
            <a:r>
              <a:rPr lang="en-US" dirty="0" smtClean="0">
                <a:latin typeface="Book Antiqua"/>
                <a:cs typeface="Book Antiqua"/>
              </a:rPr>
              <a:t> facing stage)</a:t>
            </a: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7" name="Content Placeholder 6" descr="IMG_138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427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3" name="Picture 2" descr="IMG_13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086600" cy="531495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1382327">
            <a:off x="1313175" y="2940236"/>
            <a:ext cx="3733800" cy="533400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9165065">
            <a:off x="2837179" y="4603450"/>
            <a:ext cx="3061576" cy="533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3" descr="C:\Documents and Settings\miners\Local Settings\Temporary Internet Files\Content.IE5\3EYE6H9N\MC90019832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362200"/>
            <a:ext cx="685800" cy="777844"/>
          </a:xfrm>
          <a:prstGeom prst="rect">
            <a:avLst/>
          </a:prstGeom>
          <a:noFill/>
        </p:spPr>
      </p:pic>
      <p:pic>
        <p:nvPicPr>
          <p:cNvPr id="8" name="Picture 3" descr="C:\Documents and Settings\miners\Local Settings\Temporary Internet Files\Content.IE5\3EYE6H9N\MC900198327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105400"/>
            <a:ext cx="685800" cy="7778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38600" y="1828800"/>
            <a:ext cx="1264439" cy="369332"/>
          </a:xfrm>
          <a:prstGeom prst="rect">
            <a:avLst/>
          </a:prstGeom>
          <a:ln>
            <a:solidFill>
              <a:srgbClr val="3366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BNW South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3200400"/>
            <a:ext cx="136678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BNW Atrium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7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3 -0.03451 L 0.22071 -0.2346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136E-6 -3.21445E-6 C 0.00364 -0.00254 0.0052 -0.00532 0.00728 -0.00787 C 0.00815 -0.00903 0.00815 -0.00972 0.01179 -0.01019 C 0.01596 -0.01042 0.0203 -0.01042 0.02464 -0.01042 C 0.02828 -0.01158 0.03175 -0.01181 0.03539 -0.01227 C 0.03973 -0.01227 0.04424 -0.01111 0.04841 -0.01088 C 0.093 -0.00972 0.1317 -0.00996 0.17768 -0.00972 C 0.25403 -0.00671 0.19174 -0.0088 0.36491 -0.00926 C 0.36959 -0.00972 0.36821 -0.00926 0.37046 -0.01019 " pathEditMode="relative" rAng="0" ptsTypes="ffffffff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5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Book Antiqua"/>
                <a:cs typeface="Book Antiqua"/>
              </a:rPr>
              <a:t>March</a:t>
            </a:r>
            <a:endParaRPr lang="en-US" dirty="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pic>
        <p:nvPicPr>
          <p:cNvPr id="4" name="Picture 3" descr="IMG_14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71600"/>
            <a:ext cx="3810000" cy="5080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7308218">
            <a:off x="1791942" y="4435546"/>
            <a:ext cx="3505200" cy="358245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7206580">
            <a:off x="2277564" y="4598586"/>
            <a:ext cx="3505200" cy="35824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2470</TotalTime>
  <Words>315</Words>
  <Application>Microsoft Macintosh PowerPoint</Application>
  <PresentationFormat>On-screen Show (4:3)</PresentationFormat>
  <Paragraphs>148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Sound Recorder Document</vt:lpstr>
      <vt:lpstr>PowerPoint Presentation</vt:lpstr>
      <vt:lpstr>The Procession</vt:lpstr>
      <vt:lpstr>Line up- Bannow Science Center</vt:lpstr>
      <vt:lpstr>PowerPoint Presentation</vt:lpstr>
      <vt:lpstr>PowerPoint Presentation</vt:lpstr>
      <vt:lpstr>The March Exit Stairwells</vt:lpstr>
      <vt:lpstr>Exit Doors</vt:lpstr>
      <vt:lpstr>The March</vt:lpstr>
      <vt:lpstr>The March</vt:lpstr>
      <vt:lpstr>The March</vt:lpstr>
      <vt:lpstr>The March</vt:lpstr>
      <vt:lpstr>The March</vt:lpstr>
      <vt:lpstr>The March</vt:lpstr>
      <vt:lpstr>The March</vt:lpstr>
      <vt:lpstr>The March</vt:lpstr>
      <vt:lpstr>PowerPoint Presentation</vt:lpstr>
      <vt:lpstr>The March</vt:lpstr>
      <vt:lpstr>PowerPoint Presentation</vt:lpstr>
      <vt:lpstr>PowerPoint Presentation</vt:lpstr>
      <vt:lpstr>The Conferring of Degrees</vt:lpstr>
      <vt:lpstr>PowerPoint Presentation</vt:lpstr>
      <vt:lpstr>PowerPoint Presentation</vt:lpstr>
      <vt:lpstr>The Recessional</vt:lpstr>
      <vt:lpstr>PowerPoint Presentation</vt:lpstr>
      <vt:lpstr>In the Event of VERY Inclement Weather</vt:lpstr>
      <vt:lpstr>Line Up</vt:lpstr>
      <vt:lpstr>The March</vt:lpstr>
      <vt:lpstr>The March</vt:lpstr>
      <vt:lpstr>The March</vt:lpstr>
      <vt:lpstr>The March</vt:lpstr>
      <vt:lpstr>PowerPoint Presentation</vt:lpstr>
      <vt:lpstr>The Conferring of Degrees</vt:lpstr>
      <vt:lpstr>PowerPoint Presentation</vt:lpstr>
      <vt:lpstr>The Recessional</vt:lpstr>
      <vt:lpstr>PowerPoint Presentation</vt:lpstr>
      <vt:lpstr>Reminders</vt:lpstr>
    </vt:vector>
  </TitlesOfParts>
  <Company>Fairfield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Fairfield University</dc:title>
  <dc:creator>miners</dc:creator>
  <cp:lastModifiedBy>David Gudelunas</cp:lastModifiedBy>
  <cp:revision>238</cp:revision>
  <dcterms:created xsi:type="dcterms:W3CDTF">2010-04-05T00:12:43Z</dcterms:created>
  <dcterms:modified xsi:type="dcterms:W3CDTF">2014-04-23T17:59:52Z</dcterms:modified>
</cp:coreProperties>
</file>