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87" r:id="rId2"/>
    <p:sldId id="324" r:id="rId3"/>
    <p:sldId id="329" r:id="rId4"/>
    <p:sldId id="288" r:id="rId5"/>
    <p:sldId id="289" r:id="rId6"/>
    <p:sldId id="319" r:id="rId7"/>
    <p:sldId id="333" r:id="rId8"/>
    <p:sldId id="310" r:id="rId9"/>
    <p:sldId id="320" r:id="rId10"/>
    <p:sldId id="290" r:id="rId11"/>
    <p:sldId id="292" r:id="rId12"/>
    <p:sldId id="312" r:id="rId13"/>
    <p:sldId id="313" r:id="rId14"/>
    <p:sldId id="293" r:id="rId15"/>
    <p:sldId id="328" r:id="rId16"/>
    <p:sldId id="305" r:id="rId17"/>
    <p:sldId id="334" r:id="rId18"/>
    <p:sldId id="325" r:id="rId19"/>
    <p:sldId id="335" r:id="rId20"/>
    <p:sldId id="336" r:id="rId21"/>
    <p:sldId id="314" r:id="rId22"/>
    <p:sldId id="337" r:id="rId23"/>
    <p:sldId id="316" r:id="rId24"/>
    <p:sldId id="317" r:id="rId25"/>
    <p:sldId id="330" r:id="rId26"/>
    <p:sldId id="309" r:id="rId27"/>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7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17" autoAdjust="0"/>
    <p:restoredTop sz="87403" autoAdjust="0"/>
  </p:normalViewPr>
  <p:slideViewPr>
    <p:cSldViewPr snapToGrid="0">
      <p:cViewPr varScale="1">
        <p:scale>
          <a:sx n="101" d="100"/>
          <a:sy n="101" d="100"/>
        </p:scale>
        <p:origin x="239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2B056-87FA-4B3B-B04A-58E2760614F4}" type="datetimeFigureOut">
              <a:rPr lang="en-US" smtClean="0"/>
              <a:t>8/11/2020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D3C01-E4ED-49ED-80A0-0B8D782FC4BD}" type="slidenum">
              <a:rPr lang="en-US" smtClean="0"/>
              <a:t>‹#›</a:t>
            </a:fld>
            <a:endParaRPr lang="en-US" dirty="0"/>
          </a:p>
        </p:txBody>
      </p:sp>
    </p:spTree>
    <p:extLst>
      <p:ext uri="{BB962C8B-B14F-4D97-AF65-F5344CB8AC3E}">
        <p14:creationId xmlns:p14="http://schemas.microsoft.com/office/powerpoint/2010/main" val="3123581529"/>
      </p:ext>
    </p:extLst>
  </p:cSld>
  <p:clrMap bg1="lt1" tx1="dk1" bg2="lt2" tx2="dk2" accent1="accent1" accent2="accent2" accent3="accent3" accent4="accent4" accent5="accent5" accent6="accent6" hlink="hlink" folHlink="folHlink"/>
  <p:notesStyle>
    <a:lvl1pPr marL="0" algn="l" defTabSz="914363" rtl="0" eaLnBrk="1" latinLnBrk="0" hangingPunct="1">
      <a:defRPr sz="1200" kern="1200">
        <a:solidFill>
          <a:schemeClr val="tx1"/>
        </a:solidFill>
        <a:latin typeface="+mn-lt"/>
        <a:ea typeface="+mn-ea"/>
        <a:cs typeface="+mn-cs"/>
      </a:defRPr>
    </a:lvl1pPr>
    <a:lvl2pPr marL="457182" algn="l" defTabSz="914363" rtl="0" eaLnBrk="1" latinLnBrk="0" hangingPunct="1">
      <a:defRPr sz="1200" kern="1200">
        <a:solidFill>
          <a:schemeClr val="tx1"/>
        </a:solidFill>
        <a:latin typeface="+mn-lt"/>
        <a:ea typeface="+mn-ea"/>
        <a:cs typeface="+mn-cs"/>
      </a:defRPr>
    </a:lvl2pPr>
    <a:lvl3pPr marL="914363" algn="l" defTabSz="914363" rtl="0" eaLnBrk="1" latinLnBrk="0" hangingPunct="1">
      <a:defRPr sz="1200" kern="1200">
        <a:solidFill>
          <a:schemeClr val="tx1"/>
        </a:solidFill>
        <a:latin typeface="+mn-lt"/>
        <a:ea typeface="+mn-ea"/>
        <a:cs typeface="+mn-cs"/>
      </a:defRPr>
    </a:lvl3pPr>
    <a:lvl4pPr marL="1371545" algn="l" defTabSz="914363" rtl="0" eaLnBrk="1" latinLnBrk="0" hangingPunct="1">
      <a:defRPr sz="1200" kern="1200">
        <a:solidFill>
          <a:schemeClr val="tx1"/>
        </a:solidFill>
        <a:latin typeface="+mn-lt"/>
        <a:ea typeface="+mn-ea"/>
        <a:cs typeface="+mn-cs"/>
      </a:defRPr>
    </a:lvl4pPr>
    <a:lvl5pPr marL="1828727" algn="l" defTabSz="914363" rtl="0" eaLnBrk="1" latinLnBrk="0" hangingPunct="1">
      <a:defRPr sz="1200" kern="1200">
        <a:solidFill>
          <a:schemeClr val="tx1"/>
        </a:solidFill>
        <a:latin typeface="+mn-lt"/>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Marissa - intro</a:t>
            </a:r>
          </a:p>
        </p:txBody>
      </p:sp>
      <p:sp>
        <p:nvSpPr>
          <p:cNvPr id="4" name="Slide Number Placeholder 3"/>
          <p:cNvSpPr>
            <a:spLocks noGrp="1"/>
          </p:cNvSpPr>
          <p:nvPr>
            <p:ph type="sldNum" sz="quarter" idx="10"/>
          </p:nvPr>
        </p:nvSpPr>
        <p:spPr/>
        <p:txBody>
          <a:bodyPr/>
          <a:lstStyle/>
          <a:p>
            <a:pPr>
              <a:defRPr/>
            </a:pPr>
            <a:fld id="{BF7D692C-8730-4946-B08C-686AD16E7343}" type="slidenum">
              <a:rPr lang="en-US" smtClean="0"/>
              <a:pPr>
                <a:defRPr/>
              </a:pPr>
              <a:t>1</a:t>
            </a:fld>
            <a:endParaRPr lang="en-US" dirty="0"/>
          </a:p>
        </p:txBody>
      </p:sp>
    </p:spTree>
    <p:extLst>
      <p:ext uri="{BB962C8B-B14F-4D97-AF65-F5344CB8AC3E}">
        <p14:creationId xmlns:p14="http://schemas.microsoft.com/office/powerpoint/2010/main" val="3816050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Charlie</a:t>
            </a:r>
          </a:p>
        </p:txBody>
      </p:sp>
      <p:sp>
        <p:nvSpPr>
          <p:cNvPr id="4" name="Slide Number Placeholder 3"/>
          <p:cNvSpPr>
            <a:spLocks noGrp="1"/>
          </p:cNvSpPr>
          <p:nvPr>
            <p:ph type="sldNum" sz="quarter" idx="10"/>
          </p:nvPr>
        </p:nvSpPr>
        <p:spPr/>
        <p:txBody>
          <a:bodyPr/>
          <a:lstStyle/>
          <a:p>
            <a:pPr>
              <a:defRPr/>
            </a:pPr>
            <a:fld id="{BF7D692C-8730-4946-B08C-686AD16E7343}" type="slidenum">
              <a:rPr lang="en-US" smtClean="0"/>
              <a:pPr>
                <a:defRPr/>
              </a:pPr>
              <a:t>10</a:t>
            </a:fld>
            <a:endParaRPr lang="en-US" dirty="0"/>
          </a:p>
        </p:txBody>
      </p:sp>
    </p:spTree>
    <p:extLst>
      <p:ext uri="{BB962C8B-B14F-4D97-AF65-F5344CB8AC3E}">
        <p14:creationId xmlns:p14="http://schemas.microsoft.com/office/powerpoint/2010/main" val="2621258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Charlie</a:t>
            </a:r>
          </a:p>
          <a:p>
            <a:r>
              <a:rPr lang="en-US" dirty="0"/>
              <a:t>- Quad or Southside</a:t>
            </a:r>
          </a:p>
        </p:txBody>
      </p:sp>
      <p:sp>
        <p:nvSpPr>
          <p:cNvPr id="4" name="Slide Number Placeholder 3"/>
          <p:cNvSpPr>
            <a:spLocks noGrp="1"/>
          </p:cNvSpPr>
          <p:nvPr>
            <p:ph type="sldNum" sz="quarter" idx="10"/>
          </p:nvPr>
        </p:nvSpPr>
        <p:spPr/>
        <p:txBody>
          <a:bodyPr/>
          <a:lstStyle/>
          <a:p>
            <a:pPr>
              <a:defRPr/>
            </a:pPr>
            <a:fld id="{BF7D692C-8730-4946-B08C-686AD16E7343}" type="slidenum">
              <a:rPr lang="en-US" smtClean="0"/>
              <a:pPr>
                <a:defRPr/>
              </a:pPr>
              <a:t>11</a:t>
            </a:fld>
            <a:endParaRPr lang="en-US" dirty="0"/>
          </a:p>
        </p:txBody>
      </p:sp>
    </p:spTree>
    <p:extLst>
      <p:ext uri="{BB962C8B-B14F-4D97-AF65-F5344CB8AC3E}">
        <p14:creationId xmlns:p14="http://schemas.microsoft.com/office/powerpoint/2010/main" val="2588868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Meredith</a:t>
            </a:r>
          </a:p>
        </p:txBody>
      </p:sp>
      <p:sp>
        <p:nvSpPr>
          <p:cNvPr id="4" name="Slide Number Placeholder 3"/>
          <p:cNvSpPr>
            <a:spLocks noGrp="1"/>
          </p:cNvSpPr>
          <p:nvPr>
            <p:ph type="sldNum" sz="quarter" idx="10"/>
          </p:nvPr>
        </p:nvSpPr>
        <p:spPr/>
        <p:txBody>
          <a:bodyPr/>
          <a:lstStyle/>
          <a:p>
            <a:fld id="{CFDD3C01-E4ED-49ED-80A0-0B8D782FC4BD}" type="slidenum">
              <a:rPr lang="en-US" smtClean="0"/>
              <a:t>12</a:t>
            </a:fld>
            <a:endParaRPr lang="en-US" dirty="0"/>
          </a:p>
        </p:txBody>
      </p:sp>
    </p:spTree>
    <p:extLst>
      <p:ext uri="{BB962C8B-B14F-4D97-AF65-F5344CB8AC3E}">
        <p14:creationId xmlns:p14="http://schemas.microsoft.com/office/powerpoint/2010/main" val="3391579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dirty="0"/>
              <a:t>Frank/Charlie</a:t>
            </a:r>
          </a:p>
          <a:p>
            <a:pPr marL="0" marR="0" lvl="0" indent="0" algn="l" defTabSz="914363" rtl="0" eaLnBrk="1" fontAlgn="auto" latinLnBrk="0" hangingPunct="1">
              <a:lnSpc>
                <a:spcPct val="100000"/>
              </a:lnSpc>
              <a:spcBef>
                <a:spcPts val="0"/>
              </a:spcBef>
              <a:spcAft>
                <a:spcPts val="0"/>
              </a:spcAft>
              <a:buClrTx/>
              <a:buSzTx/>
              <a:buFontTx/>
              <a:buNone/>
              <a:tabLst/>
              <a:defRPr/>
            </a:pPr>
            <a:r>
              <a:rPr lang="en-US" dirty="0"/>
              <a:t>Add in volunteers – traffic</a:t>
            </a:r>
            <a:r>
              <a:rPr lang="en-US" baseline="0" dirty="0"/>
              <a:t> gear directing you</a:t>
            </a:r>
            <a:endParaRPr lang="en-US" dirty="0"/>
          </a:p>
          <a:p>
            <a:endParaRPr lang="en-US" dirty="0"/>
          </a:p>
        </p:txBody>
      </p:sp>
      <p:sp>
        <p:nvSpPr>
          <p:cNvPr id="4" name="Slide Number Placeholder 3"/>
          <p:cNvSpPr>
            <a:spLocks noGrp="1"/>
          </p:cNvSpPr>
          <p:nvPr>
            <p:ph type="sldNum" sz="quarter" idx="10"/>
          </p:nvPr>
        </p:nvSpPr>
        <p:spPr/>
        <p:txBody>
          <a:bodyPr/>
          <a:lstStyle/>
          <a:p>
            <a:fld id="{CFDD3C01-E4ED-49ED-80A0-0B8D782FC4BD}" type="slidenum">
              <a:rPr lang="en-US" smtClean="0"/>
              <a:t>13</a:t>
            </a:fld>
            <a:endParaRPr lang="en-US" dirty="0"/>
          </a:p>
        </p:txBody>
      </p:sp>
    </p:spTree>
    <p:extLst>
      <p:ext uri="{BB962C8B-B14F-4D97-AF65-F5344CB8AC3E}">
        <p14:creationId xmlns:p14="http://schemas.microsoft.com/office/powerpoint/2010/main" val="674093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Charlie </a:t>
            </a:r>
          </a:p>
        </p:txBody>
      </p:sp>
      <p:sp>
        <p:nvSpPr>
          <p:cNvPr id="4" name="Slide Number Placeholder 3"/>
          <p:cNvSpPr>
            <a:spLocks noGrp="1"/>
          </p:cNvSpPr>
          <p:nvPr>
            <p:ph type="sldNum" sz="quarter" idx="10"/>
          </p:nvPr>
        </p:nvSpPr>
        <p:spPr/>
        <p:txBody>
          <a:bodyPr/>
          <a:lstStyle/>
          <a:p>
            <a:pPr>
              <a:defRPr/>
            </a:pPr>
            <a:fld id="{BF7D692C-8730-4946-B08C-686AD16E7343}" type="slidenum">
              <a:rPr lang="en-US" smtClean="0"/>
              <a:pPr>
                <a:defRPr/>
              </a:pPr>
              <a:t>14</a:t>
            </a:fld>
            <a:endParaRPr lang="en-US" dirty="0"/>
          </a:p>
        </p:txBody>
      </p:sp>
    </p:spTree>
    <p:extLst>
      <p:ext uri="{BB962C8B-B14F-4D97-AF65-F5344CB8AC3E}">
        <p14:creationId xmlns:p14="http://schemas.microsoft.com/office/powerpoint/2010/main" val="3613227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Charlie</a:t>
            </a:r>
          </a:p>
        </p:txBody>
      </p:sp>
      <p:sp>
        <p:nvSpPr>
          <p:cNvPr id="4" name="Slide Number Placeholder 3"/>
          <p:cNvSpPr>
            <a:spLocks noGrp="1"/>
          </p:cNvSpPr>
          <p:nvPr>
            <p:ph type="sldNum" sz="quarter" idx="10"/>
          </p:nvPr>
        </p:nvSpPr>
        <p:spPr/>
        <p:txBody>
          <a:bodyPr/>
          <a:lstStyle/>
          <a:p>
            <a:pPr>
              <a:defRPr/>
            </a:pPr>
            <a:fld id="{BF7D692C-8730-4946-B08C-686AD16E7343}" type="slidenum">
              <a:rPr lang="en-US" smtClean="0"/>
              <a:pPr>
                <a:defRPr/>
              </a:pPr>
              <a:t>15</a:t>
            </a:fld>
            <a:endParaRPr lang="en-US" dirty="0"/>
          </a:p>
        </p:txBody>
      </p:sp>
    </p:spTree>
    <p:extLst>
      <p:ext uri="{BB962C8B-B14F-4D97-AF65-F5344CB8AC3E}">
        <p14:creationId xmlns:p14="http://schemas.microsoft.com/office/powerpoint/2010/main" val="330018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Frank –</a:t>
            </a:r>
          </a:p>
          <a:p>
            <a:r>
              <a:rPr lang="en-US" dirty="0"/>
              <a:t>- Get ready for next group of move-in </a:t>
            </a:r>
          </a:p>
          <a:p>
            <a:r>
              <a:rPr lang="en-US" dirty="0"/>
              <a:t>Exit Signage on-campus</a:t>
            </a:r>
          </a:p>
          <a:p>
            <a:r>
              <a:rPr lang="en-US" dirty="0"/>
              <a:t>Exit from the main gate.  </a:t>
            </a:r>
          </a:p>
          <a:p>
            <a:r>
              <a:rPr lang="en-US" dirty="0"/>
              <a:t>Students after move-in</a:t>
            </a:r>
          </a:p>
          <a:p>
            <a:r>
              <a:rPr lang="en-US" dirty="0"/>
              <a:t>How</a:t>
            </a:r>
            <a:r>
              <a:rPr lang="en-US" baseline="0" dirty="0"/>
              <a:t> are we departing campus?   Where do we station campus min?   Allison – Drive-up Blessing on their way out. </a:t>
            </a:r>
            <a:endParaRPr lang="en-US" dirty="0"/>
          </a:p>
        </p:txBody>
      </p:sp>
      <p:sp>
        <p:nvSpPr>
          <p:cNvPr id="4" name="Slide Number Placeholder 3"/>
          <p:cNvSpPr>
            <a:spLocks noGrp="1"/>
          </p:cNvSpPr>
          <p:nvPr>
            <p:ph type="sldNum" sz="quarter" idx="10"/>
          </p:nvPr>
        </p:nvSpPr>
        <p:spPr/>
        <p:txBody>
          <a:bodyPr/>
          <a:lstStyle/>
          <a:p>
            <a:pPr>
              <a:defRPr/>
            </a:pPr>
            <a:fld id="{BF7D692C-8730-4946-B08C-686AD16E7343}" type="slidenum">
              <a:rPr lang="en-US" smtClean="0"/>
              <a:pPr>
                <a:defRPr/>
              </a:pPr>
              <a:t>16</a:t>
            </a:fld>
            <a:endParaRPr lang="en-US" dirty="0"/>
          </a:p>
        </p:txBody>
      </p:sp>
    </p:spTree>
    <p:extLst>
      <p:ext uri="{BB962C8B-B14F-4D97-AF65-F5344CB8AC3E}">
        <p14:creationId xmlns:p14="http://schemas.microsoft.com/office/powerpoint/2010/main" val="1357822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Meredith/Susan</a:t>
            </a:r>
          </a:p>
          <a:p>
            <a:r>
              <a:rPr lang="en-US" dirty="0"/>
              <a:t>- Packing Light is KEY  </a:t>
            </a:r>
          </a:p>
        </p:txBody>
      </p:sp>
      <p:sp>
        <p:nvSpPr>
          <p:cNvPr id="4" name="Slide Number Placeholder 3"/>
          <p:cNvSpPr>
            <a:spLocks noGrp="1"/>
          </p:cNvSpPr>
          <p:nvPr>
            <p:ph type="sldNum" sz="quarter" idx="10"/>
          </p:nvPr>
        </p:nvSpPr>
        <p:spPr/>
        <p:txBody>
          <a:bodyPr/>
          <a:lstStyle/>
          <a:p>
            <a:pPr>
              <a:defRPr/>
            </a:pPr>
            <a:fld id="{BF7D692C-8730-4946-B08C-686AD16E7343}" type="slidenum">
              <a:rPr lang="en-US" smtClean="0"/>
              <a:pPr>
                <a:defRPr/>
              </a:pPr>
              <a:t>18</a:t>
            </a:fld>
            <a:endParaRPr lang="en-US" dirty="0"/>
          </a:p>
        </p:txBody>
      </p:sp>
    </p:spTree>
    <p:extLst>
      <p:ext uri="{BB962C8B-B14F-4D97-AF65-F5344CB8AC3E}">
        <p14:creationId xmlns:p14="http://schemas.microsoft.com/office/powerpoint/2010/main" val="2299119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Meredith/Susan</a:t>
            </a:r>
          </a:p>
          <a:p>
            <a:r>
              <a:rPr lang="en-US" dirty="0"/>
              <a:t>- Packing Light is KEY  </a:t>
            </a:r>
          </a:p>
        </p:txBody>
      </p:sp>
      <p:sp>
        <p:nvSpPr>
          <p:cNvPr id="4" name="Slide Number Placeholder 3"/>
          <p:cNvSpPr>
            <a:spLocks noGrp="1"/>
          </p:cNvSpPr>
          <p:nvPr>
            <p:ph type="sldNum" sz="quarter" idx="10"/>
          </p:nvPr>
        </p:nvSpPr>
        <p:spPr/>
        <p:txBody>
          <a:bodyPr/>
          <a:lstStyle/>
          <a:p>
            <a:pPr>
              <a:defRPr/>
            </a:pPr>
            <a:fld id="{BF7D692C-8730-4946-B08C-686AD16E7343}" type="slidenum">
              <a:rPr lang="en-US" smtClean="0"/>
              <a:pPr>
                <a:defRPr/>
              </a:pPr>
              <a:t>19</a:t>
            </a:fld>
            <a:endParaRPr lang="en-US" dirty="0"/>
          </a:p>
        </p:txBody>
      </p:sp>
    </p:spTree>
    <p:extLst>
      <p:ext uri="{BB962C8B-B14F-4D97-AF65-F5344CB8AC3E}">
        <p14:creationId xmlns:p14="http://schemas.microsoft.com/office/powerpoint/2010/main" val="1502525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Meredith/Susan</a:t>
            </a:r>
          </a:p>
          <a:p>
            <a:r>
              <a:rPr lang="en-US" dirty="0"/>
              <a:t>- Packing Light is KEY  </a:t>
            </a:r>
          </a:p>
        </p:txBody>
      </p:sp>
      <p:sp>
        <p:nvSpPr>
          <p:cNvPr id="4" name="Slide Number Placeholder 3"/>
          <p:cNvSpPr>
            <a:spLocks noGrp="1"/>
          </p:cNvSpPr>
          <p:nvPr>
            <p:ph type="sldNum" sz="quarter" idx="10"/>
          </p:nvPr>
        </p:nvSpPr>
        <p:spPr/>
        <p:txBody>
          <a:bodyPr/>
          <a:lstStyle/>
          <a:p>
            <a:pPr>
              <a:defRPr/>
            </a:pPr>
            <a:fld id="{BF7D692C-8730-4946-B08C-686AD16E7343}" type="slidenum">
              <a:rPr lang="en-US" smtClean="0"/>
              <a:pPr>
                <a:defRPr/>
              </a:pPr>
              <a:t>20</a:t>
            </a:fld>
            <a:endParaRPr lang="en-US" dirty="0"/>
          </a:p>
        </p:txBody>
      </p:sp>
    </p:spTree>
    <p:extLst>
      <p:ext uri="{BB962C8B-B14F-4D97-AF65-F5344CB8AC3E}">
        <p14:creationId xmlns:p14="http://schemas.microsoft.com/office/powerpoint/2010/main" val="1933926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Meredith Smith --</a:t>
            </a:r>
          </a:p>
          <a:p>
            <a:r>
              <a:rPr lang="en-US" dirty="0"/>
              <a:t>Students Arriving from Abroad</a:t>
            </a:r>
            <a:r>
              <a:rPr lang="en-US" baseline="0" dirty="0"/>
              <a:t> &amp; Hot Spots</a:t>
            </a:r>
          </a:p>
          <a:p>
            <a:r>
              <a:rPr lang="en-US" baseline="0" dirty="0"/>
              <a:t>Students Arriving regularly scheduled</a:t>
            </a:r>
          </a:p>
        </p:txBody>
      </p:sp>
      <p:sp>
        <p:nvSpPr>
          <p:cNvPr id="4" name="Slide Number Placeholder 3"/>
          <p:cNvSpPr>
            <a:spLocks noGrp="1"/>
          </p:cNvSpPr>
          <p:nvPr>
            <p:ph type="sldNum" sz="quarter" idx="10"/>
          </p:nvPr>
        </p:nvSpPr>
        <p:spPr/>
        <p:txBody>
          <a:bodyPr/>
          <a:lstStyle/>
          <a:p>
            <a:pPr>
              <a:defRPr/>
            </a:pPr>
            <a:fld id="{BF7D692C-8730-4946-B08C-686AD16E7343}" type="slidenum">
              <a:rPr lang="en-US" smtClean="0"/>
              <a:pPr>
                <a:defRPr/>
              </a:pPr>
              <a:t>2</a:t>
            </a:fld>
            <a:endParaRPr lang="en-US" dirty="0"/>
          </a:p>
        </p:txBody>
      </p:sp>
    </p:spTree>
    <p:extLst>
      <p:ext uri="{BB962C8B-B14F-4D97-AF65-F5344CB8AC3E}">
        <p14:creationId xmlns:p14="http://schemas.microsoft.com/office/powerpoint/2010/main" val="721598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Charlie</a:t>
            </a:r>
          </a:p>
        </p:txBody>
      </p:sp>
      <p:sp>
        <p:nvSpPr>
          <p:cNvPr id="4" name="Slide Number Placeholder 3"/>
          <p:cNvSpPr>
            <a:spLocks noGrp="1"/>
          </p:cNvSpPr>
          <p:nvPr>
            <p:ph type="sldNum" sz="quarter" idx="10"/>
          </p:nvPr>
        </p:nvSpPr>
        <p:spPr/>
        <p:txBody>
          <a:bodyPr/>
          <a:lstStyle/>
          <a:p>
            <a:fld id="{CFDD3C01-E4ED-49ED-80A0-0B8D782FC4BD}" type="slidenum">
              <a:rPr lang="en-US" smtClean="0"/>
              <a:t>21</a:t>
            </a:fld>
            <a:endParaRPr lang="en-US" dirty="0"/>
          </a:p>
        </p:txBody>
      </p:sp>
    </p:spTree>
    <p:extLst>
      <p:ext uri="{BB962C8B-B14F-4D97-AF65-F5344CB8AC3E}">
        <p14:creationId xmlns:p14="http://schemas.microsoft.com/office/powerpoint/2010/main" val="3963855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Meredith/Susan</a:t>
            </a:r>
          </a:p>
          <a:p>
            <a:r>
              <a:rPr lang="en-US" dirty="0"/>
              <a:t>- Packing Light is KEY  </a:t>
            </a:r>
          </a:p>
        </p:txBody>
      </p:sp>
      <p:sp>
        <p:nvSpPr>
          <p:cNvPr id="4" name="Slide Number Placeholder 3"/>
          <p:cNvSpPr>
            <a:spLocks noGrp="1"/>
          </p:cNvSpPr>
          <p:nvPr>
            <p:ph type="sldNum" sz="quarter" idx="10"/>
          </p:nvPr>
        </p:nvSpPr>
        <p:spPr/>
        <p:txBody>
          <a:bodyPr/>
          <a:lstStyle/>
          <a:p>
            <a:pPr>
              <a:defRPr/>
            </a:pPr>
            <a:fld id="{BF7D692C-8730-4946-B08C-686AD16E7343}" type="slidenum">
              <a:rPr lang="en-US" smtClean="0"/>
              <a:pPr>
                <a:defRPr/>
              </a:pPr>
              <a:t>22</a:t>
            </a:fld>
            <a:endParaRPr lang="en-US" dirty="0"/>
          </a:p>
        </p:txBody>
      </p:sp>
    </p:spTree>
    <p:extLst>
      <p:ext uri="{BB962C8B-B14F-4D97-AF65-F5344CB8AC3E}">
        <p14:creationId xmlns:p14="http://schemas.microsoft.com/office/powerpoint/2010/main" val="1114895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Charlie</a:t>
            </a:r>
          </a:p>
        </p:txBody>
      </p:sp>
      <p:sp>
        <p:nvSpPr>
          <p:cNvPr id="4" name="Slide Number Placeholder 3"/>
          <p:cNvSpPr>
            <a:spLocks noGrp="1"/>
          </p:cNvSpPr>
          <p:nvPr>
            <p:ph type="sldNum" sz="quarter" idx="10"/>
          </p:nvPr>
        </p:nvSpPr>
        <p:spPr/>
        <p:txBody>
          <a:bodyPr/>
          <a:lstStyle/>
          <a:p>
            <a:fld id="{CFDD3C01-E4ED-49ED-80A0-0B8D782FC4BD}" type="slidenum">
              <a:rPr lang="en-US" smtClean="0"/>
              <a:t>23</a:t>
            </a:fld>
            <a:endParaRPr lang="en-US" dirty="0"/>
          </a:p>
        </p:txBody>
      </p:sp>
    </p:spTree>
    <p:extLst>
      <p:ext uri="{BB962C8B-B14F-4D97-AF65-F5344CB8AC3E}">
        <p14:creationId xmlns:p14="http://schemas.microsoft.com/office/powerpoint/2010/main" val="1690619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Marissa </a:t>
            </a:r>
          </a:p>
        </p:txBody>
      </p:sp>
      <p:sp>
        <p:nvSpPr>
          <p:cNvPr id="4" name="Slide Number Placeholder 3"/>
          <p:cNvSpPr>
            <a:spLocks noGrp="1"/>
          </p:cNvSpPr>
          <p:nvPr>
            <p:ph type="sldNum" sz="quarter" idx="10"/>
          </p:nvPr>
        </p:nvSpPr>
        <p:spPr/>
        <p:txBody>
          <a:bodyPr/>
          <a:lstStyle/>
          <a:p>
            <a:pPr>
              <a:defRPr/>
            </a:pPr>
            <a:fld id="{BF7D692C-8730-4946-B08C-686AD16E7343}" type="slidenum">
              <a:rPr lang="en-US" smtClean="0"/>
              <a:pPr>
                <a:defRPr/>
              </a:pPr>
              <a:t>24</a:t>
            </a:fld>
            <a:endParaRPr lang="en-US" dirty="0"/>
          </a:p>
        </p:txBody>
      </p:sp>
    </p:spTree>
    <p:extLst>
      <p:ext uri="{BB962C8B-B14F-4D97-AF65-F5344CB8AC3E}">
        <p14:creationId xmlns:p14="http://schemas.microsoft.com/office/powerpoint/2010/main" val="3759416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Marissa </a:t>
            </a:r>
          </a:p>
        </p:txBody>
      </p:sp>
      <p:sp>
        <p:nvSpPr>
          <p:cNvPr id="4" name="Slide Number Placeholder 3"/>
          <p:cNvSpPr>
            <a:spLocks noGrp="1"/>
          </p:cNvSpPr>
          <p:nvPr>
            <p:ph type="sldNum" sz="quarter" idx="10"/>
          </p:nvPr>
        </p:nvSpPr>
        <p:spPr/>
        <p:txBody>
          <a:bodyPr/>
          <a:lstStyle/>
          <a:p>
            <a:pPr>
              <a:defRPr/>
            </a:pPr>
            <a:fld id="{BF7D692C-8730-4946-B08C-686AD16E7343}" type="slidenum">
              <a:rPr lang="en-US" smtClean="0"/>
              <a:pPr>
                <a:defRPr/>
              </a:pPr>
              <a:t>25</a:t>
            </a:fld>
            <a:endParaRPr lang="en-US" dirty="0"/>
          </a:p>
        </p:txBody>
      </p:sp>
    </p:spTree>
    <p:extLst>
      <p:ext uri="{BB962C8B-B14F-4D97-AF65-F5344CB8AC3E}">
        <p14:creationId xmlns:p14="http://schemas.microsoft.com/office/powerpoint/2010/main" val="3534555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Meredith </a:t>
            </a:r>
          </a:p>
        </p:txBody>
      </p:sp>
      <p:sp>
        <p:nvSpPr>
          <p:cNvPr id="4" name="Slide Number Placeholder 3"/>
          <p:cNvSpPr>
            <a:spLocks noGrp="1"/>
          </p:cNvSpPr>
          <p:nvPr>
            <p:ph type="sldNum" sz="quarter" idx="10"/>
          </p:nvPr>
        </p:nvSpPr>
        <p:spPr/>
        <p:txBody>
          <a:bodyPr/>
          <a:lstStyle/>
          <a:p>
            <a:pPr>
              <a:defRPr/>
            </a:pPr>
            <a:fld id="{BF7D692C-8730-4946-B08C-686AD16E7343}" type="slidenum">
              <a:rPr lang="en-US" smtClean="0"/>
              <a:pPr>
                <a:defRPr/>
              </a:pPr>
              <a:t>26</a:t>
            </a:fld>
            <a:endParaRPr lang="en-US" dirty="0"/>
          </a:p>
        </p:txBody>
      </p:sp>
    </p:spTree>
    <p:extLst>
      <p:ext uri="{BB962C8B-B14F-4D97-AF65-F5344CB8AC3E}">
        <p14:creationId xmlns:p14="http://schemas.microsoft.com/office/powerpoint/2010/main" val="3569470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Meredith – we will be taking question via Q&amp;A may not get to all them, please submit your question. </a:t>
            </a:r>
          </a:p>
        </p:txBody>
      </p:sp>
      <p:sp>
        <p:nvSpPr>
          <p:cNvPr id="4" name="Slide Number Placeholder 3"/>
          <p:cNvSpPr>
            <a:spLocks noGrp="1"/>
          </p:cNvSpPr>
          <p:nvPr>
            <p:ph type="sldNum" sz="quarter" idx="5"/>
          </p:nvPr>
        </p:nvSpPr>
        <p:spPr/>
        <p:txBody>
          <a:bodyPr/>
          <a:lstStyle/>
          <a:p>
            <a:fld id="{CFDD3C01-E4ED-49ED-80A0-0B8D782FC4BD}" type="slidenum">
              <a:rPr lang="en-US" smtClean="0"/>
              <a:t>3</a:t>
            </a:fld>
            <a:endParaRPr lang="en-US" dirty="0"/>
          </a:p>
        </p:txBody>
      </p:sp>
    </p:spTree>
    <p:extLst>
      <p:ext uri="{BB962C8B-B14F-4D97-AF65-F5344CB8AC3E}">
        <p14:creationId xmlns:p14="http://schemas.microsoft.com/office/powerpoint/2010/main" val="2380906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Marissa day dates</a:t>
            </a:r>
          </a:p>
        </p:txBody>
      </p:sp>
      <p:sp>
        <p:nvSpPr>
          <p:cNvPr id="4" name="Slide Number Placeholder 3"/>
          <p:cNvSpPr>
            <a:spLocks noGrp="1"/>
          </p:cNvSpPr>
          <p:nvPr>
            <p:ph type="sldNum" sz="quarter" idx="10"/>
          </p:nvPr>
        </p:nvSpPr>
        <p:spPr/>
        <p:txBody>
          <a:bodyPr/>
          <a:lstStyle/>
          <a:p>
            <a:pPr>
              <a:defRPr/>
            </a:pPr>
            <a:fld id="{BF7D692C-8730-4946-B08C-686AD16E7343}" type="slidenum">
              <a:rPr lang="en-US" smtClean="0"/>
              <a:pPr>
                <a:defRPr/>
              </a:pPr>
              <a:t>4</a:t>
            </a:fld>
            <a:endParaRPr lang="en-US" dirty="0"/>
          </a:p>
        </p:txBody>
      </p:sp>
    </p:spTree>
    <p:extLst>
      <p:ext uri="{BB962C8B-B14F-4D97-AF65-F5344CB8AC3E}">
        <p14:creationId xmlns:p14="http://schemas.microsoft.com/office/powerpoint/2010/main" val="427499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Marissa </a:t>
            </a:r>
          </a:p>
          <a:p>
            <a:pPr marL="171450" indent="-171450">
              <a:buFontTx/>
              <a:buChar char="-"/>
            </a:pPr>
            <a:r>
              <a:rPr lang="en-US" dirty="0"/>
              <a:t>Fall Welcome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BF7D692C-8730-4946-B08C-686AD16E7343}" type="slidenum">
              <a:rPr lang="en-US" smtClean="0"/>
              <a:pPr>
                <a:defRPr/>
              </a:pPr>
              <a:t>5</a:t>
            </a:fld>
            <a:endParaRPr lang="en-US" dirty="0"/>
          </a:p>
        </p:txBody>
      </p:sp>
    </p:spTree>
    <p:extLst>
      <p:ext uri="{BB962C8B-B14F-4D97-AF65-F5344CB8AC3E}">
        <p14:creationId xmlns:p14="http://schemas.microsoft.com/office/powerpoint/2010/main" val="1169758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Susan Birge – Health and Testing (Requirements) &amp; Note Hot Spot States</a:t>
            </a:r>
          </a:p>
          <a:p>
            <a:r>
              <a:rPr lang="en-US" dirty="0"/>
              <a:t>Allison – Social Pledge</a:t>
            </a:r>
          </a:p>
          <a:p>
            <a:r>
              <a:rPr lang="en-US" dirty="0"/>
              <a:t>First-Year Check – Most items have overdue deadlines</a:t>
            </a:r>
          </a:p>
        </p:txBody>
      </p:sp>
      <p:sp>
        <p:nvSpPr>
          <p:cNvPr id="4" name="Slide Number Placeholder 3"/>
          <p:cNvSpPr>
            <a:spLocks noGrp="1"/>
          </p:cNvSpPr>
          <p:nvPr>
            <p:ph type="sldNum" sz="quarter" idx="10"/>
          </p:nvPr>
        </p:nvSpPr>
        <p:spPr/>
        <p:txBody>
          <a:bodyPr/>
          <a:lstStyle/>
          <a:p>
            <a:pPr>
              <a:defRPr/>
            </a:pPr>
            <a:fld id="{BF7D692C-8730-4946-B08C-686AD16E7343}" type="slidenum">
              <a:rPr lang="en-US" smtClean="0"/>
              <a:pPr>
                <a:defRPr/>
              </a:pPr>
              <a:t>6</a:t>
            </a:fld>
            <a:endParaRPr lang="en-US" dirty="0"/>
          </a:p>
        </p:txBody>
      </p:sp>
    </p:spTree>
    <p:extLst>
      <p:ext uri="{BB962C8B-B14F-4D97-AF65-F5344CB8AC3E}">
        <p14:creationId xmlns:p14="http://schemas.microsoft.com/office/powerpoint/2010/main" val="2029813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ALLISON</a:t>
            </a:r>
          </a:p>
        </p:txBody>
      </p:sp>
      <p:sp>
        <p:nvSpPr>
          <p:cNvPr id="4" name="Slide Number Placeholder 3"/>
          <p:cNvSpPr>
            <a:spLocks noGrp="1"/>
          </p:cNvSpPr>
          <p:nvPr>
            <p:ph type="sldNum" sz="quarter" idx="5"/>
          </p:nvPr>
        </p:nvSpPr>
        <p:spPr/>
        <p:txBody>
          <a:bodyPr/>
          <a:lstStyle/>
          <a:p>
            <a:fld id="{CFDD3C01-E4ED-49ED-80A0-0B8D782FC4BD}" type="slidenum">
              <a:rPr lang="en-US" smtClean="0"/>
              <a:t>7</a:t>
            </a:fld>
            <a:endParaRPr lang="en-US" dirty="0"/>
          </a:p>
        </p:txBody>
      </p:sp>
    </p:spTree>
    <p:extLst>
      <p:ext uri="{BB962C8B-B14F-4D97-AF65-F5344CB8AC3E}">
        <p14:creationId xmlns:p14="http://schemas.microsoft.com/office/powerpoint/2010/main" val="2695327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Charlie – Overview</a:t>
            </a:r>
          </a:p>
          <a:p>
            <a:endParaRPr lang="en-US" dirty="0"/>
          </a:p>
          <a:p>
            <a:r>
              <a:rPr lang="en-US" dirty="0"/>
              <a:t>Action Item – Testing (call day before) and Notification system for Front</a:t>
            </a:r>
            <a:r>
              <a:rPr lang="en-US" baseline="0" dirty="0"/>
              <a:t> Gate --- Staging Area for folks who don’t have completed items</a:t>
            </a:r>
          </a:p>
          <a:p>
            <a:r>
              <a:rPr lang="en-US" baseline="0" dirty="0"/>
              <a:t>Don’t come to campus if you don’t have this….Cleared to come to campus email?   Health center communication (which checklist items prevent students from coming to campus)</a:t>
            </a:r>
            <a:endParaRPr lang="en-US" dirty="0"/>
          </a:p>
        </p:txBody>
      </p:sp>
      <p:sp>
        <p:nvSpPr>
          <p:cNvPr id="4" name="Slide Number Placeholder 3"/>
          <p:cNvSpPr>
            <a:spLocks noGrp="1"/>
          </p:cNvSpPr>
          <p:nvPr>
            <p:ph type="sldNum" sz="quarter" idx="10"/>
          </p:nvPr>
        </p:nvSpPr>
        <p:spPr/>
        <p:txBody>
          <a:bodyPr/>
          <a:lstStyle/>
          <a:p>
            <a:pPr>
              <a:defRPr/>
            </a:pPr>
            <a:fld id="{BF7D692C-8730-4946-B08C-686AD16E7343}" type="slidenum">
              <a:rPr lang="en-US" smtClean="0"/>
              <a:pPr>
                <a:defRPr/>
              </a:pPr>
              <a:t>8</a:t>
            </a:fld>
            <a:endParaRPr lang="en-US" dirty="0"/>
          </a:p>
        </p:txBody>
      </p:sp>
    </p:spTree>
    <p:extLst>
      <p:ext uri="{BB962C8B-B14F-4D97-AF65-F5344CB8AC3E}">
        <p14:creationId xmlns:p14="http://schemas.microsoft.com/office/powerpoint/2010/main" val="1469287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Frank</a:t>
            </a:r>
          </a:p>
        </p:txBody>
      </p:sp>
      <p:sp>
        <p:nvSpPr>
          <p:cNvPr id="4" name="Slide Number Placeholder 3"/>
          <p:cNvSpPr>
            <a:spLocks noGrp="1"/>
          </p:cNvSpPr>
          <p:nvPr>
            <p:ph type="sldNum" sz="quarter" idx="10"/>
          </p:nvPr>
        </p:nvSpPr>
        <p:spPr/>
        <p:txBody>
          <a:bodyPr/>
          <a:lstStyle/>
          <a:p>
            <a:pPr>
              <a:defRPr/>
            </a:pPr>
            <a:fld id="{BF7D692C-8730-4946-B08C-686AD16E7343}" type="slidenum">
              <a:rPr lang="en-US" smtClean="0"/>
              <a:pPr>
                <a:defRPr/>
              </a:pPr>
              <a:t>9</a:t>
            </a:fld>
            <a:endParaRPr lang="en-US" dirty="0"/>
          </a:p>
        </p:txBody>
      </p:sp>
    </p:spTree>
    <p:extLst>
      <p:ext uri="{BB962C8B-B14F-4D97-AF65-F5344CB8AC3E}">
        <p14:creationId xmlns:p14="http://schemas.microsoft.com/office/powerpoint/2010/main" val="471018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76405"/>
            <a:ext cx="8077200" cy="1470025"/>
          </a:xfrm>
        </p:spPr>
        <p:txBody>
          <a:bodyPr/>
          <a:lstStyle>
            <a:lvl1pPr>
              <a:defRPr sz="4700"/>
            </a:lvl1pPr>
          </a:lstStyle>
          <a:p>
            <a:r>
              <a:rPr lang="en-US"/>
              <a:t>Click to edit Master title style</a:t>
            </a:r>
            <a:endParaRPr lang="en-US" dirty="0"/>
          </a:p>
        </p:txBody>
      </p:sp>
      <p:sp>
        <p:nvSpPr>
          <p:cNvPr id="3" name="Subtitle 2"/>
          <p:cNvSpPr>
            <a:spLocks noGrp="1"/>
          </p:cNvSpPr>
          <p:nvPr>
            <p:ph type="subTitle" idx="1"/>
          </p:nvPr>
        </p:nvSpPr>
        <p:spPr>
          <a:xfrm>
            <a:off x="609600" y="3886200"/>
            <a:ext cx="6400800" cy="1752600"/>
          </a:xfrm>
        </p:spPr>
        <p:txBody>
          <a:bodyPr/>
          <a:lstStyle>
            <a:lvl1pPr marL="0" indent="0" algn="ctr">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107D79A7-D50E-4EB7-9BE6-87120173A2CA}" type="datetimeFigureOut">
              <a:rPr lang="en-US" smtClean="0"/>
              <a:t>8/11/2020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693D4DD-4A06-474C-A18B-9BDB9403109A}" type="slidenum">
              <a:rPr lang="en-US" smtClean="0"/>
              <a:t>‹#›</a:t>
            </a:fld>
            <a:endParaRPr lang="en-US" dirty="0"/>
          </a:p>
        </p:txBody>
      </p:sp>
    </p:spTree>
    <p:extLst>
      <p:ext uri="{BB962C8B-B14F-4D97-AF65-F5344CB8AC3E}">
        <p14:creationId xmlns:p14="http://schemas.microsoft.com/office/powerpoint/2010/main" val="101915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07D79A7-D50E-4EB7-9BE6-87120173A2CA}" type="datetimeFigureOut">
              <a:rPr lang="en-US" smtClean="0"/>
              <a:t>8/11/2020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693D4DD-4A06-474C-A18B-9BDB9403109A}" type="slidenum">
              <a:rPr lang="en-US" smtClean="0"/>
              <a:t>‹#›</a:t>
            </a:fld>
            <a:endParaRPr lang="en-US" dirty="0"/>
          </a:p>
        </p:txBody>
      </p:sp>
    </p:spTree>
    <p:extLst>
      <p:ext uri="{BB962C8B-B14F-4D97-AF65-F5344CB8AC3E}">
        <p14:creationId xmlns:p14="http://schemas.microsoft.com/office/powerpoint/2010/main" val="2925403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107D79A7-D50E-4EB7-9BE6-87120173A2CA}" type="datetimeFigureOut">
              <a:rPr lang="en-US" smtClean="0"/>
              <a:t>8/11/2020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7693D4DD-4A06-474C-A18B-9BDB9403109A}" type="slidenum">
              <a:rPr lang="en-US" smtClean="0"/>
              <a:t>‹#›</a:t>
            </a:fld>
            <a:endParaRPr lang="en-US" dirty="0"/>
          </a:p>
        </p:txBody>
      </p:sp>
    </p:spTree>
    <p:extLst>
      <p:ext uri="{BB962C8B-B14F-4D97-AF65-F5344CB8AC3E}">
        <p14:creationId xmlns:p14="http://schemas.microsoft.com/office/powerpoint/2010/main" val="3294728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82" indent="0">
              <a:buNone/>
              <a:defRPr sz="2100" b="1"/>
            </a:lvl2pPr>
            <a:lvl3pPr marL="914363" indent="0">
              <a:buNone/>
              <a:defRPr sz="1800" b="1"/>
            </a:lvl3pPr>
            <a:lvl4pPr marL="1371545" indent="0">
              <a:buNone/>
              <a:defRPr sz="1500" b="1"/>
            </a:lvl4pPr>
            <a:lvl5pPr marL="1828727" indent="0">
              <a:buNone/>
              <a:defRPr sz="1500" b="1"/>
            </a:lvl5pPr>
            <a:lvl6pPr marL="2285909" indent="0">
              <a:buNone/>
              <a:defRPr sz="1500" b="1"/>
            </a:lvl6pPr>
            <a:lvl7pPr marL="2743090" indent="0">
              <a:buNone/>
              <a:defRPr sz="1500" b="1"/>
            </a:lvl7pPr>
            <a:lvl8pPr marL="3200272" indent="0">
              <a:buNone/>
              <a:defRPr sz="1500" b="1"/>
            </a:lvl8pPr>
            <a:lvl9pPr marL="3657454" indent="0">
              <a:buNone/>
              <a:defRPr sz="15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4"/>
            <a:ext cx="4041775" cy="639762"/>
          </a:xfrm>
        </p:spPr>
        <p:txBody>
          <a:bodyPr anchor="b"/>
          <a:lstStyle>
            <a:lvl1pPr marL="0" indent="0">
              <a:buNone/>
              <a:defRPr sz="2400" b="1"/>
            </a:lvl1pPr>
            <a:lvl2pPr marL="457182" indent="0">
              <a:buNone/>
              <a:defRPr sz="2100" b="1"/>
            </a:lvl2pPr>
            <a:lvl3pPr marL="914363" indent="0">
              <a:buNone/>
              <a:defRPr sz="1800" b="1"/>
            </a:lvl3pPr>
            <a:lvl4pPr marL="1371545" indent="0">
              <a:buNone/>
              <a:defRPr sz="1500" b="1"/>
            </a:lvl4pPr>
            <a:lvl5pPr marL="1828727" indent="0">
              <a:buNone/>
              <a:defRPr sz="1500" b="1"/>
            </a:lvl5pPr>
            <a:lvl6pPr marL="2285909" indent="0">
              <a:buNone/>
              <a:defRPr sz="1500" b="1"/>
            </a:lvl6pPr>
            <a:lvl7pPr marL="2743090" indent="0">
              <a:buNone/>
              <a:defRPr sz="1500" b="1"/>
            </a:lvl7pPr>
            <a:lvl8pPr marL="3200272" indent="0">
              <a:buNone/>
              <a:defRPr sz="1500" b="1"/>
            </a:lvl8pPr>
            <a:lvl9pPr marL="3657454"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107D79A7-D50E-4EB7-9BE6-87120173A2CA}" type="datetimeFigureOut">
              <a:rPr lang="en-US" smtClean="0"/>
              <a:t>8/11/2020</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7693D4DD-4A06-474C-A18B-9BDB9403109A}" type="slidenum">
              <a:rPr lang="en-US" smtClean="0"/>
              <a:t>‹#›</a:t>
            </a:fld>
            <a:endParaRPr lang="en-US" dirty="0"/>
          </a:p>
        </p:txBody>
      </p:sp>
    </p:spTree>
    <p:extLst>
      <p:ext uri="{BB962C8B-B14F-4D97-AF65-F5344CB8AC3E}">
        <p14:creationId xmlns:p14="http://schemas.microsoft.com/office/powerpoint/2010/main" val="4035671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a:cs typeface="Arial"/>
              </a:defRPr>
            </a:lvl1p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107D79A7-D50E-4EB7-9BE6-87120173A2CA}" type="datetimeFigureOut">
              <a:rPr lang="en-US" smtClean="0"/>
              <a:t>8/11/2020</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7693D4DD-4A06-474C-A18B-9BDB9403109A}" type="slidenum">
              <a:rPr lang="en-US" smtClean="0"/>
              <a:t>‹#›</a:t>
            </a:fld>
            <a:endParaRPr lang="en-US" dirty="0"/>
          </a:p>
        </p:txBody>
      </p:sp>
    </p:spTree>
    <p:extLst>
      <p:ext uri="{BB962C8B-B14F-4D97-AF65-F5344CB8AC3E}">
        <p14:creationId xmlns:p14="http://schemas.microsoft.com/office/powerpoint/2010/main" val="295870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07D79A7-D50E-4EB7-9BE6-87120173A2CA}" type="datetimeFigureOut">
              <a:rPr lang="en-US" smtClean="0"/>
              <a:t>8/11/2020</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7693D4DD-4A06-474C-A18B-9BDB9403109A}" type="slidenum">
              <a:rPr lang="en-US" smtClean="0"/>
              <a:t>‹#›</a:t>
            </a:fld>
            <a:endParaRPr lang="en-US" dirty="0"/>
          </a:p>
        </p:txBody>
      </p:sp>
    </p:spTree>
    <p:extLst>
      <p:ext uri="{BB962C8B-B14F-4D97-AF65-F5344CB8AC3E}">
        <p14:creationId xmlns:p14="http://schemas.microsoft.com/office/powerpoint/2010/main" val="4036531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100"/>
            </a:lvl4pPr>
            <a:lvl5pPr marL="1828727" indent="0">
              <a:buNone/>
              <a:defRPr sz="2100"/>
            </a:lvl5pPr>
            <a:lvl6pPr marL="2285909" indent="0">
              <a:buNone/>
              <a:defRPr sz="2100"/>
            </a:lvl6pPr>
            <a:lvl7pPr marL="2743090" indent="0">
              <a:buNone/>
              <a:defRPr sz="2100"/>
            </a:lvl7pPr>
            <a:lvl8pPr marL="3200272" indent="0">
              <a:buNone/>
              <a:defRPr sz="2100"/>
            </a:lvl8pPr>
            <a:lvl9pPr marL="3657454" indent="0">
              <a:buNone/>
              <a:defRPr sz="21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2" indent="0">
              <a:buNone/>
              <a:defRPr sz="1200"/>
            </a:lvl2pPr>
            <a:lvl3pPr marL="914363" indent="0">
              <a:buNone/>
              <a:defRPr sz="1000"/>
            </a:lvl3pPr>
            <a:lvl4pPr marL="1371545" indent="0">
              <a:buNone/>
              <a:defRPr sz="900"/>
            </a:lvl4pPr>
            <a:lvl5pPr marL="1828727" indent="0">
              <a:buNone/>
              <a:defRPr sz="900"/>
            </a:lvl5pPr>
            <a:lvl6pPr marL="2285909" indent="0">
              <a:buNone/>
              <a:defRPr sz="900"/>
            </a:lvl6pPr>
            <a:lvl7pPr marL="2743090" indent="0">
              <a:buNone/>
              <a:defRPr sz="900"/>
            </a:lvl7pPr>
            <a:lvl8pPr marL="3200272" indent="0">
              <a:buNone/>
              <a:defRPr sz="900"/>
            </a:lvl8pPr>
            <a:lvl9pPr marL="3657454"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07D79A7-D50E-4EB7-9BE6-87120173A2CA}" type="datetimeFigureOut">
              <a:rPr lang="en-US" smtClean="0"/>
              <a:t>8/11/2020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7693D4DD-4A06-474C-A18B-9BDB9403109A}" type="slidenum">
              <a:rPr lang="en-US" smtClean="0"/>
              <a:t>‹#›</a:t>
            </a:fld>
            <a:endParaRPr lang="en-US" dirty="0"/>
          </a:p>
        </p:txBody>
      </p:sp>
    </p:spTree>
    <p:extLst>
      <p:ext uri="{BB962C8B-B14F-4D97-AF65-F5344CB8AC3E}">
        <p14:creationId xmlns:p14="http://schemas.microsoft.com/office/powerpoint/2010/main" val="283284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6" tIns="45719" rIns="91436" bIns="45719"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5"/>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6" tIns="45719" rIns="91436" bIns="4571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5"/>
            <a:ext cx="2133600" cy="365125"/>
          </a:xfrm>
          <a:prstGeom prst="rect">
            <a:avLst/>
          </a:prstGeom>
        </p:spPr>
        <p:txBody>
          <a:bodyPr vert="horz" lIns="91436" tIns="45719" rIns="91436" bIns="45719" rtlCol="0" anchor="ctr"/>
          <a:lstStyle>
            <a:lvl1pPr algn="l">
              <a:defRPr sz="1200">
                <a:solidFill>
                  <a:schemeClr val="tx1">
                    <a:tint val="75000"/>
                  </a:schemeClr>
                </a:solidFill>
                <a:latin typeface="Arial" charset="0"/>
                <a:ea typeface="ＭＳ Ｐゴシック" charset="0"/>
                <a:cs typeface="ＭＳ Ｐゴシック" charset="0"/>
              </a:defRPr>
            </a:lvl1pPr>
          </a:lstStyle>
          <a:p>
            <a:fld id="{107D79A7-D50E-4EB7-9BE6-87120173A2CA}" type="datetimeFigureOut">
              <a:rPr lang="en-US" smtClean="0"/>
              <a:t>8/11/2020</a:t>
            </a:fld>
            <a:endParaRPr lang="en-US" dirty="0"/>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36" tIns="45719" rIns="91436" bIns="45719" rtlCol="0" anchor="ctr"/>
          <a:lstStyle>
            <a:lvl1pPr algn="ctr">
              <a:defRPr sz="1200">
                <a:solidFill>
                  <a:schemeClr val="tx1">
                    <a:tint val="75000"/>
                  </a:schemeClr>
                </a:solidFill>
                <a:latin typeface="Arial" charset="0"/>
                <a:ea typeface="ＭＳ Ｐゴシック" charset="0"/>
                <a:cs typeface="ＭＳ Ｐゴシック" charset="0"/>
              </a:defRPr>
            </a:lvl1pPr>
          </a:lstStyle>
          <a:p>
            <a:endParaRPr lang="en-US" dirty="0"/>
          </a:p>
        </p:txBody>
      </p:sp>
      <p:sp>
        <p:nvSpPr>
          <p:cNvPr id="6" name="Slide Number Placeholder 5"/>
          <p:cNvSpPr>
            <a:spLocks noGrp="1"/>
          </p:cNvSpPr>
          <p:nvPr>
            <p:ph type="sldNum" sz="quarter" idx="4"/>
          </p:nvPr>
        </p:nvSpPr>
        <p:spPr>
          <a:xfrm>
            <a:off x="6248400" y="6356355"/>
            <a:ext cx="990600" cy="365125"/>
          </a:xfrm>
          <a:prstGeom prst="rect">
            <a:avLst/>
          </a:prstGeom>
        </p:spPr>
        <p:txBody>
          <a:bodyPr vert="horz" wrap="square" lIns="91436" tIns="45719" rIns="91436" bIns="45719" numCol="1" anchor="ctr" anchorCtr="0" compatLnSpc="1">
            <a:prstTxWarp prst="textNoShape">
              <a:avLst/>
            </a:prstTxWarp>
          </a:bodyPr>
          <a:lstStyle>
            <a:lvl1pPr algn="r">
              <a:defRPr sz="1200">
                <a:solidFill>
                  <a:srgbClr val="898989"/>
                </a:solidFill>
              </a:defRPr>
            </a:lvl1pPr>
          </a:lstStyle>
          <a:p>
            <a:fld id="{7693D4DD-4A06-474C-A18B-9BDB9403109A}" type="slidenum">
              <a:rPr lang="en-US" smtClean="0"/>
              <a:t>‹#›</a:t>
            </a:fld>
            <a:endParaRPr lang="en-US" dirty="0"/>
          </a:p>
        </p:txBody>
      </p:sp>
    </p:spTree>
    <p:extLst>
      <p:ext uri="{BB962C8B-B14F-4D97-AF65-F5344CB8AC3E}">
        <p14:creationId xmlns:p14="http://schemas.microsoft.com/office/powerpoint/2010/main" val="3167290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457182" rtl="0" eaLnBrk="1" fontAlgn="base" hangingPunct="1">
        <a:spcBef>
          <a:spcPct val="0"/>
        </a:spcBef>
        <a:spcAft>
          <a:spcPct val="0"/>
        </a:spcAft>
        <a:defRPr sz="4000" b="1" kern="1200">
          <a:solidFill>
            <a:schemeClr val="tx1"/>
          </a:solidFill>
          <a:latin typeface="Calibri"/>
          <a:ea typeface="MS PGothic" panose="020B0600070205080204" pitchFamily="34" charset="-128"/>
          <a:cs typeface="Calibri"/>
        </a:defRPr>
      </a:lvl1pPr>
      <a:lvl2pPr algn="l" defTabSz="457182" rtl="0" eaLnBrk="1" fontAlgn="base" hangingPunct="1">
        <a:spcBef>
          <a:spcPct val="0"/>
        </a:spcBef>
        <a:spcAft>
          <a:spcPct val="0"/>
        </a:spcAft>
        <a:defRPr sz="4000" b="1">
          <a:solidFill>
            <a:schemeClr val="tx1"/>
          </a:solidFill>
          <a:latin typeface="Calibri" charset="0"/>
          <a:ea typeface="MS PGothic" panose="020B0600070205080204" pitchFamily="34" charset="-128"/>
          <a:cs typeface="Calibri" panose="020F0502020204030204" pitchFamily="34" charset="0"/>
        </a:defRPr>
      </a:lvl2pPr>
      <a:lvl3pPr algn="l" defTabSz="457182" rtl="0" eaLnBrk="1" fontAlgn="base" hangingPunct="1">
        <a:spcBef>
          <a:spcPct val="0"/>
        </a:spcBef>
        <a:spcAft>
          <a:spcPct val="0"/>
        </a:spcAft>
        <a:defRPr sz="4000" b="1">
          <a:solidFill>
            <a:schemeClr val="tx1"/>
          </a:solidFill>
          <a:latin typeface="Calibri" charset="0"/>
          <a:ea typeface="MS PGothic" panose="020B0600070205080204" pitchFamily="34" charset="-128"/>
          <a:cs typeface="Calibri" panose="020F0502020204030204" pitchFamily="34" charset="0"/>
        </a:defRPr>
      </a:lvl3pPr>
      <a:lvl4pPr algn="l" defTabSz="457182" rtl="0" eaLnBrk="1" fontAlgn="base" hangingPunct="1">
        <a:spcBef>
          <a:spcPct val="0"/>
        </a:spcBef>
        <a:spcAft>
          <a:spcPct val="0"/>
        </a:spcAft>
        <a:defRPr sz="4000" b="1">
          <a:solidFill>
            <a:schemeClr val="tx1"/>
          </a:solidFill>
          <a:latin typeface="Calibri" charset="0"/>
          <a:ea typeface="MS PGothic" panose="020B0600070205080204" pitchFamily="34" charset="-128"/>
          <a:cs typeface="Calibri" panose="020F0502020204030204" pitchFamily="34" charset="0"/>
        </a:defRPr>
      </a:lvl4pPr>
      <a:lvl5pPr algn="l" defTabSz="457182" rtl="0" eaLnBrk="1" fontAlgn="base" hangingPunct="1">
        <a:spcBef>
          <a:spcPct val="0"/>
        </a:spcBef>
        <a:spcAft>
          <a:spcPct val="0"/>
        </a:spcAft>
        <a:defRPr sz="4000" b="1">
          <a:solidFill>
            <a:schemeClr val="tx1"/>
          </a:solidFill>
          <a:latin typeface="Calibri" charset="0"/>
          <a:ea typeface="MS PGothic" panose="020B0600070205080204" pitchFamily="34" charset="-128"/>
          <a:cs typeface="Calibri" panose="020F0502020204030204" pitchFamily="34" charset="0"/>
        </a:defRPr>
      </a:lvl5pPr>
      <a:lvl6pPr marL="457182" algn="ctr" defTabSz="457182"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363" algn="ctr" defTabSz="457182"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545" algn="ctr" defTabSz="457182"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727" algn="ctr" defTabSz="457182"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886" indent="-342886" algn="l" defTabSz="457182" rtl="0" eaLnBrk="1" fontAlgn="base" hangingPunct="1">
        <a:spcBef>
          <a:spcPct val="20000"/>
        </a:spcBef>
        <a:spcAft>
          <a:spcPct val="0"/>
        </a:spcAft>
        <a:buClr>
          <a:srgbClr val="FF0000"/>
        </a:buClr>
        <a:buFont typeface="Arial" panose="020B0604020202020204" pitchFamily="34" charset="0"/>
        <a:buChar char="•"/>
        <a:defRPr sz="3200" kern="1200">
          <a:solidFill>
            <a:schemeClr val="tx1"/>
          </a:solidFill>
          <a:latin typeface="Calibri"/>
          <a:ea typeface="MS PGothic" panose="020B0600070205080204" pitchFamily="34" charset="-128"/>
          <a:cs typeface="Calibri"/>
        </a:defRPr>
      </a:lvl1pPr>
      <a:lvl2pPr marL="742920" indent="-285739" algn="l" defTabSz="457182" rtl="0" eaLnBrk="1" fontAlgn="base" hangingPunct="1">
        <a:spcBef>
          <a:spcPct val="20000"/>
        </a:spcBef>
        <a:spcAft>
          <a:spcPct val="0"/>
        </a:spcAft>
        <a:buClr>
          <a:srgbClr val="A6A6A6"/>
        </a:buClr>
        <a:buFont typeface="Arial" panose="020B0604020202020204" pitchFamily="34" charset="0"/>
        <a:buChar char="–"/>
        <a:defRPr sz="2800" kern="1200">
          <a:solidFill>
            <a:schemeClr val="tx1"/>
          </a:solidFill>
          <a:latin typeface="Calibri"/>
          <a:ea typeface="MS PGothic" panose="020B0600070205080204" pitchFamily="34" charset="-128"/>
          <a:cs typeface="Calibri"/>
        </a:defRPr>
      </a:lvl2pPr>
      <a:lvl3pPr marL="1142954" indent="-228591" algn="l" defTabSz="457182" rtl="0" eaLnBrk="1" fontAlgn="base" hangingPunct="1">
        <a:spcBef>
          <a:spcPct val="20000"/>
        </a:spcBef>
        <a:spcAft>
          <a:spcPct val="0"/>
        </a:spcAft>
        <a:buClr>
          <a:srgbClr val="A6A6A6"/>
        </a:buClr>
        <a:buFont typeface="Arial" panose="020B0604020202020204" pitchFamily="34" charset="0"/>
        <a:buChar char="•"/>
        <a:defRPr sz="2400" kern="1200">
          <a:solidFill>
            <a:schemeClr val="tx1"/>
          </a:solidFill>
          <a:latin typeface="Calibri"/>
          <a:ea typeface="MS PGothic" panose="020B0600070205080204" pitchFamily="34" charset="-128"/>
          <a:cs typeface="Calibri"/>
        </a:defRPr>
      </a:lvl3pPr>
      <a:lvl4pPr marL="1600136" indent="-228591" algn="l" defTabSz="457182" rtl="0" eaLnBrk="1" fontAlgn="base" hangingPunct="1">
        <a:spcBef>
          <a:spcPct val="20000"/>
        </a:spcBef>
        <a:spcAft>
          <a:spcPct val="0"/>
        </a:spcAft>
        <a:buClr>
          <a:srgbClr val="A6A6A6"/>
        </a:buClr>
        <a:buFont typeface="Arial" panose="020B0604020202020204" pitchFamily="34" charset="0"/>
        <a:buChar char="–"/>
        <a:defRPr sz="2100" kern="1200">
          <a:solidFill>
            <a:schemeClr val="tx1"/>
          </a:solidFill>
          <a:latin typeface="Calibri"/>
          <a:ea typeface="MS PGothic" panose="020B0600070205080204" pitchFamily="34" charset="-128"/>
          <a:cs typeface="Calibri"/>
        </a:defRPr>
      </a:lvl4pPr>
      <a:lvl5pPr marL="2057318" indent="-228591" algn="l" defTabSz="457182" rtl="0" eaLnBrk="1" fontAlgn="base" hangingPunct="1">
        <a:spcBef>
          <a:spcPct val="20000"/>
        </a:spcBef>
        <a:spcAft>
          <a:spcPct val="0"/>
        </a:spcAft>
        <a:buClr>
          <a:srgbClr val="A6A6A6"/>
        </a:buClr>
        <a:buFont typeface="Arial" panose="020B0604020202020204" pitchFamily="34" charset="0"/>
        <a:buChar char="»"/>
        <a:defRPr sz="2100" kern="1200">
          <a:solidFill>
            <a:schemeClr val="tx1"/>
          </a:solidFill>
          <a:latin typeface="Calibri"/>
          <a:ea typeface="MS PGothic" panose="020B0600070205080204" pitchFamily="34" charset="-128"/>
          <a:cs typeface="Calibri"/>
        </a:defRPr>
      </a:lvl5pPr>
      <a:lvl6pPr marL="2514499" indent="-228591" algn="l" defTabSz="457182" rtl="0" eaLnBrk="1" latinLnBrk="0" hangingPunct="1">
        <a:spcBef>
          <a:spcPct val="20000"/>
        </a:spcBef>
        <a:buFont typeface="Arial"/>
        <a:buChar char="•"/>
        <a:defRPr sz="21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1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1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orientation@fairfield.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mailto:studentmove@fairfield.edu" TargetMode="External"/><Relationship Id="rId4" Type="http://schemas.openxmlformats.org/officeDocument/2006/relationships/hyperlink" Target="mailto:dosoffice@fairfield.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studentmove@Fairfield.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ctrTitle"/>
          </p:nvPr>
        </p:nvSpPr>
        <p:spPr>
          <a:xfrm>
            <a:off x="476181" y="1700345"/>
            <a:ext cx="8077200" cy="1470025"/>
          </a:xfrm>
        </p:spPr>
        <p:txBody>
          <a:bodyPr/>
          <a:lstStyle/>
          <a:p>
            <a:pPr algn="ctr"/>
            <a:r>
              <a:rPr lang="en-US" dirty="0">
                <a:latin typeface="+mj-lt"/>
                <a:cs typeface="Times New Roman" panose="02020603050405020304" pitchFamily="18" charset="0"/>
              </a:rPr>
              <a:t>Welcome Home! </a:t>
            </a:r>
            <a:br>
              <a:rPr lang="en-US" dirty="0">
                <a:latin typeface="+mj-lt"/>
                <a:cs typeface="Times New Roman" panose="02020603050405020304" pitchFamily="18" charset="0"/>
              </a:rPr>
            </a:br>
            <a:r>
              <a:rPr lang="en-US" dirty="0" smtClean="0">
                <a:latin typeface="+mj-lt"/>
                <a:cs typeface="Times New Roman" panose="02020603050405020304" pitchFamily="18" charset="0"/>
              </a:rPr>
              <a:t>Class of 2024 Move-In Logistics</a:t>
            </a:r>
            <a:endParaRPr lang="en-US" dirty="0">
              <a:latin typeface="+mj-lt"/>
              <a:cs typeface="Times New Roman" panose="02020603050405020304" pitchFamily="18" charset="0"/>
            </a:endParaRPr>
          </a:p>
        </p:txBody>
      </p:sp>
      <p:sp>
        <p:nvSpPr>
          <p:cNvPr id="4099" name="Rectangle 6"/>
          <p:cNvSpPr>
            <a:spLocks noGrp="1" noChangeArrowheads="1"/>
          </p:cNvSpPr>
          <p:nvPr>
            <p:ph type="subTitle" idx="1"/>
          </p:nvPr>
        </p:nvSpPr>
        <p:spPr>
          <a:xfrm>
            <a:off x="-114437" y="4240403"/>
            <a:ext cx="9258437" cy="1047691"/>
          </a:xfrm>
        </p:spPr>
        <p:txBody>
          <a:bodyPr/>
          <a:lstStyle/>
          <a:p>
            <a:pPr eaLnBrk="1" hangingPunct="1"/>
            <a:r>
              <a:rPr lang="en-US" sz="2400" dirty="0">
                <a:solidFill>
                  <a:schemeClr val="tx1"/>
                </a:solidFill>
                <a:latin typeface="+mn-lt"/>
                <a:cs typeface="Times New Roman" panose="02020603050405020304" pitchFamily="18" charset="0"/>
              </a:rPr>
              <a:t>August 11, 2020</a:t>
            </a:r>
          </a:p>
          <a:p>
            <a:pPr eaLnBrk="1" hangingPunct="1"/>
            <a:r>
              <a:rPr lang="en-US" sz="2400" dirty="0" smtClean="0">
                <a:solidFill>
                  <a:schemeClr val="tx1"/>
                </a:solidFill>
                <a:latin typeface="+mn-lt"/>
                <a:cs typeface="Times New Roman" panose="02020603050405020304" pitchFamily="18" charset="0"/>
              </a:rPr>
              <a:t>12 p.m. EST</a:t>
            </a:r>
            <a:endParaRPr lang="en-US" sz="2400" dirty="0">
              <a:solidFill>
                <a:schemeClr val="tx1"/>
              </a:solidFill>
              <a:latin typeface="+mn-lt"/>
              <a:cs typeface="Times New Roman" panose="02020603050405020304" pitchFamily="18" charset="0"/>
            </a:endParaRPr>
          </a:p>
          <a:p>
            <a:pPr eaLnBrk="1" hangingPunct="1"/>
            <a:endParaRPr lang="en-US" sz="2400" i="1" dirty="0">
              <a:solidFill>
                <a:schemeClr val="tx1"/>
              </a:solidFill>
              <a:latin typeface="+mn-lt"/>
              <a:cs typeface="Times New Roman" panose="02020603050405020304" pitchFamily="18" charset="0"/>
            </a:endParaRPr>
          </a:p>
          <a:p>
            <a:pPr eaLnBrk="1" hangingPunct="1"/>
            <a:endParaRPr lang="en-US" sz="2400" i="1" dirty="0">
              <a:solidFill>
                <a:schemeClr val="tx1"/>
              </a:solidFill>
              <a:latin typeface="+mn-lt"/>
              <a:cs typeface="Times New Roman" panose="02020603050405020304" pitchFamily="18" charset="0"/>
            </a:endParaRPr>
          </a:p>
        </p:txBody>
      </p:sp>
    </p:spTree>
    <p:extLst>
      <p:ext uri="{BB962C8B-B14F-4D97-AF65-F5344CB8AC3E}">
        <p14:creationId xmlns:p14="http://schemas.microsoft.com/office/powerpoint/2010/main" val="23790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751568"/>
            <a:ext cx="8572500" cy="1341455"/>
          </a:xfrm>
        </p:spPr>
        <p:txBody>
          <a:bodyPr/>
          <a:lstStyle/>
          <a:p>
            <a:pPr algn="ctr"/>
            <a:r>
              <a:rPr lang="en-US" dirty="0">
                <a:latin typeface="+mj-lt"/>
                <a:cs typeface="Times New Roman" panose="02020603050405020304" pitchFamily="18" charset="0"/>
              </a:rPr>
              <a:t>What to </a:t>
            </a:r>
            <a:r>
              <a:rPr lang="en-US" dirty="0" smtClean="0">
                <a:latin typeface="+mj-lt"/>
                <a:cs typeface="Times New Roman" panose="02020603050405020304" pitchFamily="18" charset="0"/>
              </a:rPr>
              <a:t>Expect </a:t>
            </a:r>
            <a:r>
              <a:rPr lang="en-US" dirty="0">
                <a:latin typeface="+mj-lt"/>
                <a:cs typeface="Times New Roman" panose="02020603050405020304" pitchFamily="18" charset="0"/>
              </a:rPr>
              <a:t>W</a:t>
            </a:r>
            <a:r>
              <a:rPr lang="en-US" dirty="0" smtClean="0">
                <a:latin typeface="+mj-lt"/>
                <a:cs typeface="Times New Roman" panose="02020603050405020304" pitchFamily="18" charset="0"/>
              </a:rPr>
              <a:t>hen </a:t>
            </a:r>
            <a:r>
              <a:rPr lang="en-US" dirty="0">
                <a:latin typeface="+mj-lt"/>
                <a:cs typeface="Times New Roman" panose="02020603050405020304" pitchFamily="18" charset="0"/>
              </a:rPr>
              <a:t>Y</a:t>
            </a:r>
            <a:r>
              <a:rPr lang="en-US" dirty="0" smtClean="0">
                <a:latin typeface="+mj-lt"/>
                <a:cs typeface="Times New Roman" panose="02020603050405020304" pitchFamily="18" charset="0"/>
              </a:rPr>
              <a:t>ou </a:t>
            </a:r>
            <a:r>
              <a:rPr lang="en-US" dirty="0">
                <a:latin typeface="+mj-lt"/>
                <a:cs typeface="Times New Roman" panose="02020603050405020304" pitchFamily="18" charset="0"/>
              </a:rPr>
              <a:t>A</a:t>
            </a:r>
            <a:r>
              <a:rPr lang="en-US" dirty="0" smtClean="0">
                <a:latin typeface="+mj-lt"/>
                <a:cs typeface="Times New Roman" panose="02020603050405020304" pitchFamily="18" charset="0"/>
              </a:rPr>
              <a:t>rrive</a:t>
            </a:r>
            <a:endParaRPr lang="en-US" sz="2000" dirty="0">
              <a:latin typeface="+mj-lt"/>
              <a:cs typeface="Times New Roman" panose="02020603050405020304" pitchFamily="18" charset="0"/>
            </a:endParaRPr>
          </a:p>
        </p:txBody>
      </p:sp>
      <p:sp>
        <p:nvSpPr>
          <p:cNvPr id="4" name="Content Placeholder 3"/>
          <p:cNvSpPr>
            <a:spLocks noGrp="1"/>
          </p:cNvSpPr>
          <p:nvPr>
            <p:ph idx="1"/>
          </p:nvPr>
        </p:nvSpPr>
        <p:spPr>
          <a:xfrm>
            <a:off x="457200" y="2019719"/>
            <a:ext cx="8229600" cy="4106449"/>
          </a:xfrm>
        </p:spPr>
        <p:txBody>
          <a:bodyPr/>
          <a:lstStyle/>
          <a:p>
            <a:r>
              <a:rPr lang="en-US" dirty="0"/>
              <a:t>Front Gate</a:t>
            </a:r>
          </a:p>
          <a:p>
            <a:r>
              <a:rPr lang="en-US" dirty="0"/>
              <a:t>Traffic Pattern</a:t>
            </a:r>
          </a:p>
          <a:p>
            <a:r>
              <a:rPr lang="en-US" dirty="0"/>
              <a:t>Check-In</a:t>
            </a:r>
          </a:p>
          <a:p>
            <a:r>
              <a:rPr lang="en-US" dirty="0"/>
              <a:t>Parking</a:t>
            </a:r>
          </a:p>
          <a:p>
            <a:r>
              <a:rPr lang="en-US" dirty="0"/>
              <a:t>Departing from Campus</a:t>
            </a:r>
          </a:p>
        </p:txBody>
      </p:sp>
      <p:pic>
        <p:nvPicPr>
          <p:cNvPr id="3" name="Picture 2"/>
          <p:cNvPicPr>
            <a:picLocks noChangeAspect="1"/>
          </p:cNvPicPr>
          <p:nvPr/>
        </p:nvPicPr>
        <p:blipFill>
          <a:blip r:embed="rId3"/>
          <a:stretch>
            <a:fillRect/>
          </a:stretch>
        </p:blipFill>
        <p:spPr>
          <a:xfrm>
            <a:off x="5375105" y="2166328"/>
            <a:ext cx="2655711" cy="4086845"/>
          </a:xfrm>
          <a:prstGeom prst="rect">
            <a:avLst/>
          </a:prstGeom>
        </p:spPr>
      </p:pic>
    </p:spTree>
    <p:extLst>
      <p:ext uri="{BB962C8B-B14F-4D97-AF65-F5344CB8AC3E}">
        <p14:creationId xmlns:p14="http://schemas.microsoft.com/office/powerpoint/2010/main" val="1494756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085222"/>
            <a:ext cx="5943600" cy="904352"/>
          </a:xfrm>
        </p:spPr>
        <p:txBody>
          <a:bodyPr/>
          <a:lstStyle/>
          <a:p>
            <a:pPr algn="ctr"/>
            <a:r>
              <a:rPr lang="en-US" dirty="0">
                <a:latin typeface="+mj-lt"/>
                <a:cs typeface="Times New Roman" panose="02020603050405020304" pitchFamily="18" charset="0"/>
              </a:rPr>
              <a:t>Traffic Flow</a:t>
            </a:r>
          </a:p>
        </p:txBody>
      </p:sp>
      <p:sp>
        <p:nvSpPr>
          <p:cNvPr id="3" name="Content Placeholder 2"/>
          <p:cNvSpPr>
            <a:spLocks noGrp="1"/>
          </p:cNvSpPr>
          <p:nvPr>
            <p:ph idx="1"/>
          </p:nvPr>
        </p:nvSpPr>
        <p:spPr>
          <a:xfrm>
            <a:off x="130629" y="1989574"/>
            <a:ext cx="9264580" cy="3752626"/>
          </a:xfrm>
        </p:spPr>
        <p:txBody>
          <a:bodyPr/>
          <a:lstStyle/>
          <a:p>
            <a:pPr>
              <a:spcAft>
                <a:spcPts val="0"/>
              </a:spcAft>
            </a:pPr>
            <a:r>
              <a:rPr lang="en-US" dirty="0">
                <a:latin typeface="+mn-lt"/>
                <a:cs typeface="Times New Roman" panose="02020603050405020304" pitchFamily="18" charset="0"/>
              </a:rPr>
              <a:t>Enter through the </a:t>
            </a:r>
            <a:r>
              <a:rPr lang="en-US" b="1" u="sng" dirty="0">
                <a:latin typeface="+mn-lt"/>
                <a:cs typeface="Times New Roman" panose="02020603050405020304" pitchFamily="18" charset="0"/>
              </a:rPr>
              <a:t>Main Gate </a:t>
            </a:r>
            <a:r>
              <a:rPr lang="en-US" dirty="0">
                <a:latin typeface="+mn-lt"/>
                <a:cs typeface="Times New Roman" panose="02020603050405020304" pitchFamily="18" charset="0"/>
              </a:rPr>
              <a:t>only:</a:t>
            </a:r>
          </a:p>
          <a:p>
            <a:pPr>
              <a:spcAft>
                <a:spcPts val="0"/>
              </a:spcAft>
            </a:pPr>
            <a:r>
              <a:rPr lang="en-US" b="1" dirty="0">
                <a:latin typeface="+mn-lt"/>
                <a:cs typeface="Times New Roman" panose="02020603050405020304" pitchFamily="18" charset="0"/>
              </a:rPr>
              <a:t>Campion Hall</a:t>
            </a:r>
            <a:r>
              <a:rPr lang="en-US" dirty="0">
                <a:latin typeface="+mn-lt"/>
                <a:cs typeface="Times New Roman" panose="02020603050405020304" pitchFamily="18" charset="0"/>
              </a:rPr>
              <a:t>, </a:t>
            </a:r>
            <a:r>
              <a:rPr lang="en-US" b="1" dirty="0">
                <a:latin typeface="+mn-lt"/>
                <a:cs typeface="Times New Roman" panose="02020603050405020304" pitchFamily="18" charset="0"/>
              </a:rPr>
              <a:t>Jogues Hall</a:t>
            </a:r>
            <a:r>
              <a:rPr lang="en-US" dirty="0">
                <a:latin typeface="+mn-lt"/>
                <a:cs typeface="Times New Roman" panose="02020603050405020304" pitchFamily="18" charset="0"/>
              </a:rPr>
              <a:t>, and </a:t>
            </a:r>
            <a:r>
              <a:rPr lang="en-US" b="1" dirty="0">
                <a:latin typeface="+mn-lt"/>
                <a:cs typeface="Times New Roman" panose="02020603050405020304" pitchFamily="18" charset="0"/>
              </a:rPr>
              <a:t>Loyola Hall </a:t>
            </a:r>
            <a:r>
              <a:rPr lang="en-US" dirty="0">
                <a:latin typeface="+mn-lt"/>
                <a:cs typeface="Times New Roman" panose="02020603050405020304" pitchFamily="18" charset="0"/>
              </a:rPr>
              <a:t>keep FORWARD</a:t>
            </a:r>
          </a:p>
          <a:p>
            <a:pPr>
              <a:spcAft>
                <a:spcPts val="0"/>
              </a:spcAft>
            </a:pPr>
            <a:r>
              <a:rPr lang="en-US" b="1" dirty="0">
                <a:latin typeface="+mn-lt"/>
                <a:cs typeface="Times New Roman" panose="02020603050405020304" pitchFamily="18" charset="0"/>
              </a:rPr>
              <a:t>Gonzaga Hall </a:t>
            </a:r>
            <a:r>
              <a:rPr lang="en-US" dirty="0">
                <a:latin typeface="+mn-lt"/>
                <a:cs typeface="Times New Roman" panose="02020603050405020304" pitchFamily="18" charset="0"/>
              </a:rPr>
              <a:t>and </a:t>
            </a:r>
            <a:r>
              <a:rPr lang="en-US" b="1" dirty="0">
                <a:latin typeface="+mn-lt"/>
                <a:cs typeface="Times New Roman" panose="02020603050405020304" pitchFamily="18" charset="0"/>
              </a:rPr>
              <a:t>Regis Hall </a:t>
            </a:r>
            <a:r>
              <a:rPr lang="en-US" dirty="0">
                <a:latin typeface="+mn-lt"/>
                <a:cs typeface="Times New Roman" panose="02020603050405020304" pitchFamily="18" charset="0"/>
              </a:rPr>
              <a:t>are to make an immediate left and follow the loop around campus</a:t>
            </a:r>
          </a:p>
          <a:p>
            <a:pPr>
              <a:spcAft>
                <a:spcPts val="0"/>
              </a:spcAft>
            </a:pPr>
            <a:r>
              <a:rPr lang="en-US" b="1" dirty="0">
                <a:latin typeface="+mn-lt"/>
                <a:cs typeface="Times New Roman" panose="02020603050405020304" pitchFamily="18" charset="0"/>
              </a:rPr>
              <a:t>Transfer Students</a:t>
            </a:r>
            <a:r>
              <a:rPr lang="en-US" dirty="0">
                <a:latin typeface="+mn-lt"/>
                <a:cs typeface="Times New Roman" panose="02020603050405020304" pitchFamily="18" charset="0"/>
              </a:rPr>
              <a:t> will receive specific instructions via email of which traffic pattern and check-in location to follow</a:t>
            </a:r>
          </a:p>
        </p:txBody>
      </p:sp>
    </p:spTree>
    <p:extLst>
      <p:ext uri="{BB962C8B-B14F-4D97-AF65-F5344CB8AC3E}">
        <p14:creationId xmlns:p14="http://schemas.microsoft.com/office/powerpoint/2010/main" val="2307146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85179" y="1904214"/>
            <a:ext cx="8613552" cy="4673599"/>
          </a:xfrm>
          <a:prstGeom prst="rect">
            <a:avLst/>
          </a:prstGeom>
        </p:spPr>
      </p:pic>
      <p:sp>
        <p:nvSpPr>
          <p:cNvPr id="7" name="Rectangle 6"/>
          <p:cNvSpPr/>
          <p:nvPr/>
        </p:nvSpPr>
        <p:spPr>
          <a:xfrm rot="20343916">
            <a:off x="2304194" y="2933625"/>
            <a:ext cx="1167553" cy="1213896"/>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Parking Garage</a:t>
            </a:r>
          </a:p>
        </p:txBody>
      </p:sp>
      <p:sp>
        <p:nvSpPr>
          <p:cNvPr id="8" name="Left Arrow 7"/>
          <p:cNvSpPr/>
          <p:nvPr/>
        </p:nvSpPr>
        <p:spPr>
          <a:xfrm rot="20368973">
            <a:off x="6623262" y="2588404"/>
            <a:ext cx="814568" cy="353403"/>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Bent Arrow 10"/>
          <p:cNvSpPr/>
          <p:nvPr/>
        </p:nvSpPr>
        <p:spPr>
          <a:xfrm rot="15140749" flipH="1">
            <a:off x="5265505" y="2950304"/>
            <a:ext cx="659477" cy="1134561"/>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Title 1"/>
          <p:cNvSpPr txBox="1">
            <a:spLocks/>
          </p:cNvSpPr>
          <p:nvPr/>
        </p:nvSpPr>
        <p:spPr>
          <a:xfrm>
            <a:off x="477155" y="936884"/>
            <a:ext cx="8229600" cy="683571"/>
          </a:xfrm>
          <a:prstGeom prst="rect">
            <a:avLst/>
          </a:prstGeom>
        </p:spPr>
        <p:txBody>
          <a:bodyPr/>
          <a:lstStyle>
            <a:lvl1pPr algn="l" defTabSz="457182" rtl="0" eaLnBrk="1" fontAlgn="base" hangingPunct="1">
              <a:spcBef>
                <a:spcPct val="0"/>
              </a:spcBef>
              <a:spcAft>
                <a:spcPct val="0"/>
              </a:spcAft>
              <a:defRPr sz="4000" b="1" kern="1200">
                <a:solidFill>
                  <a:schemeClr val="tx1"/>
                </a:solidFill>
                <a:latin typeface="Calibri"/>
                <a:ea typeface="MS PGothic" panose="020B0600070205080204" pitchFamily="34" charset="-128"/>
                <a:cs typeface="Calibri"/>
              </a:defRPr>
            </a:lvl1pPr>
            <a:lvl2pPr algn="l" defTabSz="457182" rtl="0" eaLnBrk="1" fontAlgn="base" hangingPunct="1">
              <a:spcBef>
                <a:spcPct val="0"/>
              </a:spcBef>
              <a:spcAft>
                <a:spcPct val="0"/>
              </a:spcAft>
              <a:defRPr sz="4000" b="1">
                <a:solidFill>
                  <a:schemeClr val="tx1"/>
                </a:solidFill>
                <a:latin typeface="Calibri" charset="0"/>
                <a:ea typeface="MS PGothic" panose="020B0600070205080204" pitchFamily="34" charset="-128"/>
                <a:cs typeface="Calibri" panose="020F0502020204030204" pitchFamily="34" charset="0"/>
              </a:defRPr>
            </a:lvl2pPr>
            <a:lvl3pPr algn="l" defTabSz="457182" rtl="0" eaLnBrk="1" fontAlgn="base" hangingPunct="1">
              <a:spcBef>
                <a:spcPct val="0"/>
              </a:spcBef>
              <a:spcAft>
                <a:spcPct val="0"/>
              </a:spcAft>
              <a:defRPr sz="4000" b="1">
                <a:solidFill>
                  <a:schemeClr val="tx1"/>
                </a:solidFill>
                <a:latin typeface="Calibri" charset="0"/>
                <a:ea typeface="MS PGothic" panose="020B0600070205080204" pitchFamily="34" charset="-128"/>
                <a:cs typeface="Calibri" panose="020F0502020204030204" pitchFamily="34" charset="0"/>
              </a:defRPr>
            </a:lvl3pPr>
            <a:lvl4pPr algn="l" defTabSz="457182" rtl="0" eaLnBrk="1" fontAlgn="base" hangingPunct="1">
              <a:spcBef>
                <a:spcPct val="0"/>
              </a:spcBef>
              <a:spcAft>
                <a:spcPct val="0"/>
              </a:spcAft>
              <a:defRPr sz="4000" b="1">
                <a:solidFill>
                  <a:schemeClr val="tx1"/>
                </a:solidFill>
                <a:latin typeface="Calibri" charset="0"/>
                <a:ea typeface="MS PGothic" panose="020B0600070205080204" pitchFamily="34" charset="-128"/>
                <a:cs typeface="Calibri" panose="020F0502020204030204" pitchFamily="34" charset="0"/>
              </a:defRPr>
            </a:lvl4pPr>
            <a:lvl5pPr algn="l" defTabSz="457182" rtl="0" eaLnBrk="1" fontAlgn="base" hangingPunct="1">
              <a:spcBef>
                <a:spcPct val="0"/>
              </a:spcBef>
              <a:spcAft>
                <a:spcPct val="0"/>
              </a:spcAft>
              <a:defRPr sz="4000" b="1">
                <a:solidFill>
                  <a:schemeClr val="tx1"/>
                </a:solidFill>
                <a:latin typeface="Calibri" charset="0"/>
                <a:ea typeface="MS PGothic" panose="020B0600070205080204" pitchFamily="34" charset="-128"/>
                <a:cs typeface="Calibri" panose="020F0502020204030204" pitchFamily="34" charset="0"/>
              </a:defRPr>
            </a:lvl5pPr>
            <a:lvl6pPr marL="457182" algn="ctr" defTabSz="457182"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363" algn="ctr" defTabSz="457182"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545" algn="ctr" defTabSz="457182"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727" algn="ctr" defTabSz="457182"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484613" algn="ctr" fontAlgn="auto">
              <a:spcAft>
                <a:spcPts val="0"/>
              </a:spcAft>
              <a:defRPr/>
            </a:pPr>
            <a:r>
              <a:rPr lang="en-US" dirty="0">
                <a:latin typeface="+mj-lt"/>
                <a:ea typeface="+mj-ea"/>
                <a:cs typeface="Times New Roman" panose="02020603050405020304" pitchFamily="18" charset="0"/>
              </a:rPr>
              <a:t>Gonzaga &amp; Regis Halls </a:t>
            </a:r>
            <a:r>
              <a:rPr lang="en-US" dirty="0" smtClean="0">
                <a:latin typeface="+mj-lt"/>
                <a:ea typeface="+mj-ea"/>
                <a:cs typeface="Times New Roman" panose="02020603050405020304" pitchFamily="18" charset="0"/>
              </a:rPr>
              <a:t>Traffic </a:t>
            </a:r>
            <a:r>
              <a:rPr lang="en-US" dirty="0">
                <a:latin typeface="+mj-lt"/>
                <a:ea typeface="+mj-ea"/>
                <a:cs typeface="Times New Roman" panose="02020603050405020304" pitchFamily="18" charset="0"/>
              </a:rPr>
              <a:t>Flow</a:t>
            </a:r>
          </a:p>
        </p:txBody>
      </p:sp>
      <p:sp>
        <p:nvSpPr>
          <p:cNvPr id="9" name="TextBox 8"/>
          <p:cNvSpPr txBox="1"/>
          <p:nvPr/>
        </p:nvSpPr>
        <p:spPr>
          <a:xfrm>
            <a:off x="3340213" y="2411162"/>
            <a:ext cx="2255030" cy="707886"/>
          </a:xfrm>
          <a:prstGeom prst="rect">
            <a:avLst/>
          </a:prstGeom>
          <a:solidFill>
            <a:schemeClr val="tx1"/>
          </a:solidFill>
        </p:spPr>
        <p:txBody>
          <a:bodyPr wrap="square" rtlCol="0">
            <a:spAutoFit/>
          </a:bodyPr>
          <a:lstStyle/>
          <a:p>
            <a:pPr algn="ctr"/>
            <a:r>
              <a:rPr lang="en-US" sz="2000" b="1" dirty="0" smtClean="0">
                <a:solidFill>
                  <a:srgbClr val="FF0000"/>
                </a:solidFill>
              </a:rPr>
              <a:t>Gonzaga &amp; Regis </a:t>
            </a:r>
            <a:r>
              <a:rPr lang="en-US" sz="2000" b="1" dirty="0">
                <a:solidFill>
                  <a:srgbClr val="FF0000"/>
                </a:solidFill>
              </a:rPr>
              <a:t>Traffic</a:t>
            </a:r>
          </a:p>
        </p:txBody>
      </p:sp>
    </p:spTree>
    <p:extLst>
      <p:ext uri="{BB962C8B-B14F-4D97-AF65-F5344CB8AC3E}">
        <p14:creationId xmlns:p14="http://schemas.microsoft.com/office/powerpoint/2010/main" val="3952299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44314" y="830758"/>
            <a:ext cx="8764411" cy="904714"/>
          </a:xfrm>
          <a:prstGeom prst="rect">
            <a:avLst/>
          </a:prstGeom>
        </p:spPr>
        <p:txBody>
          <a:bodyPr/>
          <a:lstStyle>
            <a:lvl1pPr algn="l" defTabSz="457182" rtl="0" eaLnBrk="1" fontAlgn="base" hangingPunct="1">
              <a:spcBef>
                <a:spcPct val="0"/>
              </a:spcBef>
              <a:spcAft>
                <a:spcPct val="0"/>
              </a:spcAft>
              <a:defRPr sz="4000" b="1" kern="1200">
                <a:solidFill>
                  <a:schemeClr val="tx1"/>
                </a:solidFill>
                <a:latin typeface="Calibri"/>
                <a:ea typeface="MS PGothic" panose="020B0600070205080204" pitchFamily="34" charset="-128"/>
                <a:cs typeface="Calibri"/>
              </a:defRPr>
            </a:lvl1pPr>
            <a:lvl2pPr algn="l" defTabSz="457182" rtl="0" eaLnBrk="1" fontAlgn="base" hangingPunct="1">
              <a:spcBef>
                <a:spcPct val="0"/>
              </a:spcBef>
              <a:spcAft>
                <a:spcPct val="0"/>
              </a:spcAft>
              <a:defRPr sz="4000" b="1">
                <a:solidFill>
                  <a:schemeClr val="tx1"/>
                </a:solidFill>
                <a:latin typeface="Calibri" charset="0"/>
                <a:ea typeface="MS PGothic" panose="020B0600070205080204" pitchFamily="34" charset="-128"/>
                <a:cs typeface="Calibri" panose="020F0502020204030204" pitchFamily="34" charset="0"/>
              </a:defRPr>
            </a:lvl2pPr>
            <a:lvl3pPr algn="l" defTabSz="457182" rtl="0" eaLnBrk="1" fontAlgn="base" hangingPunct="1">
              <a:spcBef>
                <a:spcPct val="0"/>
              </a:spcBef>
              <a:spcAft>
                <a:spcPct val="0"/>
              </a:spcAft>
              <a:defRPr sz="4000" b="1">
                <a:solidFill>
                  <a:schemeClr val="tx1"/>
                </a:solidFill>
                <a:latin typeface="Calibri" charset="0"/>
                <a:ea typeface="MS PGothic" panose="020B0600070205080204" pitchFamily="34" charset="-128"/>
                <a:cs typeface="Calibri" panose="020F0502020204030204" pitchFamily="34" charset="0"/>
              </a:defRPr>
            </a:lvl3pPr>
            <a:lvl4pPr algn="l" defTabSz="457182" rtl="0" eaLnBrk="1" fontAlgn="base" hangingPunct="1">
              <a:spcBef>
                <a:spcPct val="0"/>
              </a:spcBef>
              <a:spcAft>
                <a:spcPct val="0"/>
              </a:spcAft>
              <a:defRPr sz="4000" b="1">
                <a:solidFill>
                  <a:schemeClr val="tx1"/>
                </a:solidFill>
                <a:latin typeface="Calibri" charset="0"/>
                <a:ea typeface="MS PGothic" panose="020B0600070205080204" pitchFamily="34" charset="-128"/>
                <a:cs typeface="Calibri" panose="020F0502020204030204" pitchFamily="34" charset="0"/>
              </a:defRPr>
            </a:lvl4pPr>
            <a:lvl5pPr algn="l" defTabSz="457182" rtl="0" eaLnBrk="1" fontAlgn="base" hangingPunct="1">
              <a:spcBef>
                <a:spcPct val="0"/>
              </a:spcBef>
              <a:spcAft>
                <a:spcPct val="0"/>
              </a:spcAft>
              <a:defRPr sz="4000" b="1">
                <a:solidFill>
                  <a:schemeClr val="tx1"/>
                </a:solidFill>
                <a:latin typeface="Calibri" charset="0"/>
                <a:ea typeface="MS PGothic" panose="020B0600070205080204" pitchFamily="34" charset="-128"/>
                <a:cs typeface="Calibri" panose="020F0502020204030204" pitchFamily="34" charset="0"/>
              </a:defRPr>
            </a:lvl5pPr>
            <a:lvl6pPr marL="457182" algn="ctr" defTabSz="457182"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363" algn="ctr" defTabSz="457182"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545" algn="ctr" defTabSz="457182"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727" algn="ctr" defTabSz="457182"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484613" algn="ctr" fontAlgn="auto">
              <a:spcAft>
                <a:spcPts val="0"/>
              </a:spcAft>
              <a:defRPr/>
            </a:pPr>
            <a:r>
              <a:rPr lang="en-US" dirty="0">
                <a:latin typeface="+mj-lt"/>
                <a:ea typeface="+mj-ea"/>
                <a:cs typeface="Times New Roman" panose="02020603050405020304" pitchFamily="18" charset="0"/>
              </a:rPr>
              <a:t>Campion, </a:t>
            </a:r>
            <a:r>
              <a:rPr lang="en-US" dirty="0" err="1">
                <a:latin typeface="+mj-lt"/>
                <a:ea typeface="+mj-ea"/>
                <a:cs typeface="Times New Roman" panose="02020603050405020304" pitchFamily="18" charset="0"/>
              </a:rPr>
              <a:t>Jogues</a:t>
            </a:r>
            <a:r>
              <a:rPr lang="en-US" dirty="0" smtClean="0">
                <a:latin typeface="+mj-lt"/>
                <a:ea typeface="+mj-ea"/>
                <a:cs typeface="Times New Roman" panose="02020603050405020304" pitchFamily="18" charset="0"/>
              </a:rPr>
              <a:t>, </a:t>
            </a:r>
            <a:r>
              <a:rPr lang="en-US" dirty="0">
                <a:latin typeface="+mj-lt"/>
                <a:ea typeface="+mj-ea"/>
                <a:cs typeface="Times New Roman" panose="02020603050405020304" pitchFamily="18" charset="0"/>
              </a:rPr>
              <a:t>&amp; Loyola </a:t>
            </a:r>
            <a:r>
              <a:rPr lang="en-US" dirty="0" smtClean="0">
                <a:latin typeface="+mj-lt"/>
                <a:ea typeface="+mj-ea"/>
                <a:cs typeface="Times New Roman" panose="02020603050405020304" pitchFamily="18" charset="0"/>
              </a:rPr>
              <a:t>Halls Traffic </a:t>
            </a:r>
            <a:r>
              <a:rPr lang="en-US" dirty="0">
                <a:latin typeface="+mj-lt"/>
                <a:ea typeface="+mj-ea"/>
                <a:cs typeface="Times New Roman" panose="02020603050405020304" pitchFamily="18" charset="0"/>
              </a:rPr>
              <a:t>Flow</a:t>
            </a:r>
          </a:p>
        </p:txBody>
      </p:sp>
      <p:pic>
        <p:nvPicPr>
          <p:cNvPr id="3" name="Picture 2"/>
          <p:cNvPicPr>
            <a:picLocks noChangeAspect="1"/>
          </p:cNvPicPr>
          <p:nvPr/>
        </p:nvPicPr>
        <p:blipFill>
          <a:blip r:embed="rId3"/>
          <a:stretch>
            <a:fillRect/>
          </a:stretch>
        </p:blipFill>
        <p:spPr>
          <a:xfrm>
            <a:off x="229491" y="2015067"/>
            <a:ext cx="8914509" cy="4385734"/>
          </a:xfrm>
          <a:prstGeom prst="rect">
            <a:avLst/>
          </a:prstGeom>
        </p:spPr>
      </p:pic>
      <p:sp>
        <p:nvSpPr>
          <p:cNvPr id="9" name="Left Arrow 8"/>
          <p:cNvSpPr/>
          <p:nvPr/>
        </p:nvSpPr>
        <p:spPr>
          <a:xfrm rot="20056237">
            <a:off x="6845272" y="2410559"/>
            <a:ext cx="1133925" cy="368468"/>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Left Arrow 20"/>
          <p:cNvSpPr/>
          <p:nvPr/>
        </p:nvSpPr>
        <p:spPr>
          <a:xfrm rot="20348728">
            <a:off x="3060977" y="3847056"/>
            <a:ext cx="1298547" cy="390840"/>
          </a:xfrm>
          <a:prstGeom prst="leftArrow">
            <a:avLst/>
          </a:prstGeom>
          <a:solidFill>
            <a:srgbClr val="F9972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 name="Straight Connector 22"/>
          <p:cNvCxnSpPr/>
          <p:nvPr/>
        </p:nvCxnSpPr>
        <p:spPr>
          <a:xfrm flipV="1">
            <a:off x="1828800" y="4676329"/>
            <a:ext cx="372533" cy="200472"/>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8905" y="4327125"/>
            <a:ext cx="300270" cy="34920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29759" y="3977921"/>
            <a:ext cx="189144" cy="34920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Freeform 36"/>
          <p:cNvSpPr/>
          <p:nvPr/>
        </p:nvSpPr>
        <p:spPr>
          <a:xfrm>
            <a:off x="742950" y="4267200"/>
            <a:ext cx="2314575" cy="371475"/>
          </a:xfrm>
          <a:custGeom>
            <a:avLst/>
            <a:gdLst>
              <a:gd name="connsiteX0" fmla="*/ 2314575 w 2314575"/>
              <a:gd name="connsiteY0" fmla="*/ 0 h 371475"/>
              <a:gd name="connsiteX1" fmla="*/ 2266950 w 2314575"/>
              <a:gd name="connsiteY1" fmla="*/ 19050 h 371475"/>
              <a:gd name="connsiteX2" fmla="*/ 2181225 w 2314575"/>
              <a:gd name="connsiteY2" fmla="*/ 38100 h 371475"/>
              <a:gd name="connsiteX3" fmla="*/ 2019300 w 2314575"/>
              <a:gd name="connsiteY3" fmla="*/ 57150 h 371475"/>
              <a:gd name="connsiteX4" fmla="*/ 1990725 w 2314575"/>
              <a:gd name="connsiteY4" fmla="*/ 66675 h 371475"/>
              <a:gd name="connsiteX5" fmla="*/ 1933575 w 2314575"/>
              <a:gd name="connsiteY5" fmla="*/ 104775 h 371475"/>
              <a:gd name="connsiteX6" fmla="*/ 1905000 w 2314575"/>
              <a:gd name="connsiteY6" fmla="*/ 114300 h 371475"/>
              <a:gd name="connsiteX7" fmla="*/ 1847850 w 2314575"/>
              <a:gd name="connsiteY7" fmla="*/ 152400 h 371475"/>
              <a:gd name="connsiteX8" fmla="*/ 1790700 w 2314575"/>
              <a:gd name="connsiteY8" fmla="*/ 171450 h 371475"/>
              <a:gd name="connsiteX9" fmla="*/ 1762125 w 2314575"/>
              <a:gd name="connsiteY9" fmla="*/ 190500 h 371475"/>
              <a:gd name="connsiteX10" fmla="*/ 1704975 w 2314575"/>
              <a:gd name="connsiteY10" fmla="*/ 209550 h 371475"/>
              <a:gd name="connsiteX11" fmla="*/ 1676400 w 2314575"/>
              <a:gd name="connsiteY11" fmla="*/ 219075 h 371475"/>
              <a:gd name="connsiteX12" fmla="*/ 1647825 w 2314575"/>
              <a:gd name="connsiteY12" fmla="*/ 238125 h 371475"/>
              <a:gd name="connsiteX13" fmla="*/ 1581150 w 2314575"/>
              <a:gd name="connsiteY13" fmla="*/ 257175 h 371475"/>
              <a:gd name="connsiteX14" fmla="*/ 1524000 w 2314575"/>
              <a:gd name="connsiteY14" fmla="*/ 276225 h 371475"/>
              <a:gd name="connsiteX15" fmla="*/ 1495425 w 2314575"/>
              <a:gd name="connsiteY15" fmla="*/ 285750 h 371475"/>
              <a:gd name="connsiteX16" fmla="*/ 1457325 w 2314575"/>
              <a:gd name="connsiteY16" fmla="*/ 295275 h 371475"/>
              <a:gd name="connsiteX17" fmla="*/ 1352550 w 2314575"/>
              <a:gd name="connsiteY17" fmla="*/ 314325 h 371475"/>
              <a:gd name="connsiteX18" fmla="*/ 1276350 w 2314575"/>
              <a:gd name="connsiteY18" fmla="*/ 333375 h 371475"/>
              <a:gd name="connsiteX19" fmla="*/ 1219200 w 2314575"/>
              <a:gd name="connsiteY19" fmla="*/ 352425 h 371475"/>
              <a:gd name="connsiteX20" fmla="*/ 1190625 w 2314575"/>
              <a:gd name="connsiteY20" fmla="*/ 361950 h 371475"/>
              <a:gd name="connsiteX21" fmla="*/ 1152525 w 2314575"/>
              <a:gd name="connsiteY21" fmla="*/ 371475 h 371475"/>
              <a:gd name="connsiteX22" fmla="*/ 1085850 w 2314575"/>
              <a:gd name="connsiteY22" fmla="*/ 352425 h 371475"/>
              <a:gd name="connsiteX23" fmla="*/ 1028700 w 2314575"/>
              <a:gd name="connsiteY23" fmla="*/ 238125 h 371475"/>
              <a:gd name="connsiteX24" fmla="*/ 1028700 w 2314575"/>
              <a:gd name="connsiteY24" fmla="*/ 238125 h 371475"/>
              <a:gd name="connsiteX25" fmla="*/ 1000125 w 2314575"/>
              <a:gd name="connsiteY25" fmla="*/ 209550 h 371475"/>
              <a:gd name="connsiteX26" fmla="*/ 962025 w 2314575"/>
              <a:gd name="connsiteY26" fmla="*/ 190500 h 371475"/>
              <a:gd name="connsiteX27" fmla="*/ 933450 w 2314575"/>
              <a:gd name="connsiteY27" fmla="*/ 171450 h 371475"/>
              <a:gd name="connsiteX28" fmla="*/ 876300 w 2314575"/>
              <a:gd name="connsiteY28" fmla="*/ 152400 h 371475"/>
              <a:gd name="connsiteX29" fmla="*/ 847725 w 2314575"/>
              <a:gd name="connsiteY29" fmla="*/ 133350 h 371475"/>
              <a:gd name="connsiteX30" fmla="*/ 790575 w 2314575"/>
              <a:gd name="connsiteY30" fmla="*/ 123825 h 371475"/>
              <a:gd name="connsiteX31" fmla="*/ 762000 w 2314575"/>
              <a:gd name="connsiteY31" fmla="*/ 114300 h 371475"/>
              <a:gd name="connsiteX32" fmla="*/ 723900 w 2314575"/>
              <a:gd name="connsiteY32" fmla="*/ 104775 h 371475"/>
              <a:gd name="connsiteX33" fmla="*/ 476250 w 2314575"/>
              <a:gd name="connsiteY33" fmla="*/ 95250 h 371475"/>
              <a:gd name="connsiteX34" fmla="*/ 390525 w 2314575"/>
              <a:gd name="connsiteY34" fmla="*/ 133350 h 371475"/>
              <a:gd name="connsiteX35" fmla="*/ 371475 w 2314575"/>
              <a:gd name="connsiteY35" fmla="*/ 161925 h 371475"/>
              <a:gd name="connsiteX36" fmla="*/ 285750 w 2314575"/>
              <a:gd name="connsiteY36" fmla="*/ 209550 h 371475"/>
              <a:gd name="connsiteX37" fmla="*/ 257175 w 2314575"/>
              <a:gd name="connsiteY37" fmla="*/ 228600 h 371475"/>
              <a:gd name="connsiteX38" fmla="*/ 200025 w 2314575"/>
              <a:gd name="connsiteY38" fmla="*/ 219075 h 371475"/>
              <a:gd name="connsiteX39" fmla="*/ 180975 w 2314575"/>
              <a:gd name="connsiteY39" fmla="*/ 190500 h 371475"/>
              <a:gd name="connsiteX40" fmla="*/ 152400 w 2314575"/>
              <a:gd name="connsiteY40" fmla="*/ 161925 h 371475"/>
              <a:gd name="connsiteX41" fmla="*/ 114300 w 2314575"/>
              <a:gd name="connsiteY41" fmla="*/ 123825 h 371475"/>
              <a:gd name="connsiteX42" fmla="*/ 104775 w 2314575"/>
              <a:gd name="connsiteY42" fmla="*/ 95250 h 371475"/>
              <a:gd name="connsiteX43" fmla="*/ 47625 w 2314575"/>
              <a:gd name="connsiteY43" fmla="*/ 47625 h 371475"/>
              <a:gd name="connsiteX44" fmla="*/ 28575 w 2314575"/>
              <a:gd name="connsiteY44" fmla="*/ 19050 h 371475"/>
              <a:gd name="connsiteX45" fmla="*/ 0 w 2314575"/>
              <a:gd name="connsiteY45"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314575" h="371475">
                <a:moveTo>
                  <a:pt x="2314575" y="0"/>
                </a:moveTo>
                <a:cubicBezTo>
                  <a:pt x="2298700" y="6350"/>
                  <a:pt x="2283170" y="13643"/>
                  <a:pt x="2266950" y="19050"/>
                </a:cubicBezTo>
                <a:cubicBezTo>
                  <a:pt x="2248604" y="25165"/>
                  <a:pt x="2197833" y="35080"/>
                  <a:pt x="2181225" y="38100"/>
                </a:cubicBezTo>
                <a:cubicBezTo>
                  <a:pt x="2104773" y="52000"/>
                  <a:pt x="2115544" y="48401"/>
                  <a:pt x="2019300" y="57150"/>
                </a:cubicBezTo>
                <a:cubicBezTo>
                  <a:pt x="2009775" y="60325"/>
                  <a:pt x="1999502" y="61799"/>
                  <a:pt x="1990725" y="66675"/>
                </a:cubicBezTo>
                <a:cubicBezTo>
                  <a:pt x="1970711" y="77794"/>
                  <a:pt x="1955295" y="97535"/>
                  <a:pt x="1933575" y="104775"/>
                </a:cubicBezTo>
                <a:cubicBezTo>
                  <a:pt x="1924050" y="107950"/>
                  <a:pt x="1913777" y="109424"/>
                  <a:pt x="1905000" y="114300"/>
                </a:cubicBezTo>
                <a:cubicBezTo>
                  <a:pt x="1884986" y="125419"/>
                  <a:pt x="1869570" y="145160"/>
                  <a:pt x="1847850" y="152400"/>
                </a:cubicBezTo>
                <a:cubicBezTo>
                  <a:pt x="1828800" y="158750"/>
                  <a:pt x="1807408" y="160311"/>
                  <a:pt x="1790700" y="171450"/>
                </a:cubicBezTo>
                <a:cubicBezTo>
                  <a:pt x="1781175" y="177800"/>
                  <a:pt x="1772586" y="185851"/>
                  <a:pt x="1762125" y="190500"/>
                </a:cubicBezTo>
                <a:cubicBezTo>
                  <a:pt x="1743775" y="198655"/>
                  <a:pt x="1724025" y="203200"/>
                  <a:pt x="1704975" y="209550"/>
                </a:cubicBezTo>
                <a:cubicBezTo>
                  <a:pt x="1695450" y="212725"/>
                  <a:pt x="1684754" y="213506"/>
                  <a:pt x="1676400" y="219075"/>
                </a:cubicBezTo>
                <a:cubicBezTo>
                  <a:pt x="1666875" y="225425"/>
                  <a:pt x="1658064" y="233005"/>
                  <a:pt x="1647825" y="238125"/>
                </a:cubicBezTo>
                <a:cubicBezTo>
                  <a:pt x="1631820" y="246128"/>
                  <a:pt x="1596409" y="252597"/>
                  <a:pt x="1581150" y="257175"/>
                </a:cubicBezTo>
                <a:cubicBezTo>
                  <a:pt x="1561916" y="262945"/>
                  <a:pt x="1543050" y="269875"/>
                  <a:pt x="1524000" y="276225"/>
                </a:cubicBezTo>
                <a:cubicBezTo>
                  <a:pt x="1514475" y="279400"/>
                  <a:pt x="1505165" y="283315"/>
                  <a:pt x="1495425" y="285750"/>
                </a:cubicBezTo>
                <a:cubicBezTo>
                  <a:pt x="1482725" y="288925"/>
                  <a:pt x="1470162" y="292708"/>
                  <a:pt x="1457325" y="295275"/>
                </a:cubicBezTo>
                <a:cubicBezTo>
                  <a:pt x="1384398" y="309860"/>
                  <a:pt x="1418952" y="299002"/>
                  <a:pt x="1352550" y="314325"/>
                </a:cubicBezTo>
                <a:cubicBezTo>
                  <a:pt x="1327039" y="320212"/>
                  <a:pt x="1301188" y="325096"/>
                  <a:pt x="1276350" y="333375"/>
                </a:cubicBezTo>
                <a:lnTo>
                  <a:pt x="1219200" y="352425"/>
                </a:lnTo>
                <a:cubicBezTo>
                  <a:pt x="1209675" y="355600"/>
                  <a:pt x="1200365" y="359515"/>
                  <a:pt x="1190625" y="361950"/>
                </a:cubicBezTo>
                <a:lnTo>
                  <a:pt x="1152525" y="371475"/>
                </a:lnTo>
                <a:cubicBezTo>
                  <a:pt x="1130300" y="365125"/>
                  <a:pt x="1104543" y="366020"/>
                  <a:pt x="1085850" y="352425"/>
                </a:cubicBezTo>
                <a:cubicBezTo>
                  <a:pt x="1053352" y="328790"/>
                  <a:pt x="1040307" y="272946"/>
                  <a:pt x="1028700" y="238125"/>
                </a:cubicBezTo>
                <a:lnTo>
                  <a:pt x="1028700" y="238125"/>
                </a:lnTo>
                <a:cubicBezTo>
                  <a:pt x="1019175" y="228600"/>
                  <a:pt x="1011086" y="217380"/>
                  <a:pt x="1000125" y="209550"/>
                </a:cubicBezTo>
                <a:cubicBezTo>
                  <a:pt x="988571" y="201297"/>
                  <a:pt x="974353" y="197545"/>
                  <a:pt x="962025" y="190500"/>
                </a:cubicBezTo>
                <a:cubicBezTo>
                  <a:pt x="952086" y="184820"/>
                  <a:pt x="943911" y="176099"/>
                  <a:pt x="933450" y="171450"/>
                </a:cubicBezTo>
                <a:cubicBezTo>
                  <a:pt x="915100" y="163295"/>
                  <a:pt x="893008" y="163539"/>
                  <a:pt x="876300" y="152400"/>
                </a:cubicBezTo>
                <a:cubicBezTo>
                  <a:pt x="866775" y="146050"/>
                  <a:pt x="858585" y="136970"/>
                  <a:pt x="847725" y="133350"/>
                </a:cubicBezTo>
                <a:cubicBezTo>
                  <a:pt x="829403" y="127243"/>
                  <a:pt x="809428" y="128015"/>
                  <a:pt x="790575" y="123825"/>
                </a:cubicBezTo>
                <a:cubicBezTo>
                  <a:pt x="780774" y="121647"/>
                  <a:pt x="771654" y="117058"/>
                  <a:pt x="762000" y="114300"/>
                </a:cubicBezTo>
                <a:cubicBezTo>
                  <a:pt x="749413" y="110704"/>
                  <a:pt x="736600" y="107950"/>
                  <a:pt x="723900" y="104775"/>
                </a:cubicBezTo>
                <a:cubicBezTo>
                  <a:pt x="637318" y="47054"/>
                  <a:pt x="688812" y="73261"/>
                  <a:pt x="476250" y="95250"/>
                </a:cubicBezTo>
                <a:cubicBezTo>
                  <a:pt x="435999" y="99414"/>
                  <a:pt x="419983" y="113712"/>
                  <a:pt x="390525" y="133350"/>
                </a:cubicBezTo>
                <a:cubicBezTo>
                  <a:pt x="384175" y="142875"/>
                  <a:pt x="380090" y="154387"/>
                  <a:pt x="371475" y="161925"/>
                </a:cubicBezTo>
                <a:cubicBezTo>
                  <a:pt x="291388" y="232001"/>
                  <a:pt x="342440" y="181205"/>
                  <a:pt x="285750" y="209550"/>
                </a:cubicBezTo>
                <a:cubicBezTo>
                  <a:pt x="275511" y="214670"/>
                  <a:pt x="266700" y="222250"/>
                  <a:pt x="257175" y="228600"/>
                </a:cubicBezTo>
                <a:cubicBezTo>
                  <a:pt x="238125" y="225425"/>
                  <a:pt x="217299" y="227712"/>
                  <a:pt x="200025" y="219075"/>
                </a:cubicBezTo>
                <a:cubicBezTo>
                  <a:pt x="189786" y="213955"/>
                  <a:pt x="188304" y="199294"/>
                  <a:pt x="180975" y="190500"/>
                </a:cubicBezTo>
                <a:cubicBezTo>
                  <a:pt x="172351" y="180152"/>
                  <a:pt x="161925" y="171450"/>
                  <a:pt x="152400" y="161925"/>
                </a:cubicBezTo>
                <a:cubicBezTo>
                  <a:pt x="127000" y="85725"/>
                  <a:pt x="165100" y="174625"/>
                  <a:pt x="114300" y="123825"/>
                </a:cubicBezTo>
                <a:cubicBezTo>
                  <a:pt x="107200" y="116725"/>
                  <a:pt x="110344" y="103604"/>
                  <a:pt x="104775" y="95250"/>
                </a:cubicBezTo>
                <a:cubicBezTo>
                  <a:pt x="90107" y="73248"/>
                  <a:pt x="68710" y="61682"/>
                  <a:pt x="47625" y="47625"/>
                </a:cubicBezTo>
                <a:cubicBezTo>
                  <a:pt x="41275" y="38100"/>
                  <a:pt x="36670" y="27145"/>
                  <a:pt x="28575" y="19050"/>
                </a:cubicBezTo>
                <a:cubicBezTo>
                  <a:pt x="20480" y="10955"/>
                  <a:pt x="0" y="0"/>
                  <a:pt x="0" y="0"/>
                </a:cubicBezTo>
              </a:path>
            </a:pathLst>
          </a:cu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p:nvPr/>
        </p:nvSpPr>
        <p:spPr>
          <a:xfrm rot="20343916">
            <a:off x="2575600" y="2407813"/>
            <a:ext cx="1268518" cy="1557949"/>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Parking Garage</a:t>
            </a:r>
          </a:p>
        </p:txBody>
      </p:sp>
      <p:sp>
        <p:nvSpPr>
          <p:cNvPr id="44" name="TextBox 43"/>
          <p:cNvSpPr txBox="1"/>
          <p:nvPr/>
        </p:nvSpPr>
        <p:spPr>
          <a:xfrm>
            <a:off x="2075192" y="2920833"/>
            <a:ext cx="2255030" cy="707886"/>
          </a:xfrm>
          <a:prstGeom prst="rect">
            <a:avLst/>
          </a:prstGeom>
          <a:solidFill>
            <a:schemeClr val="tx1"/>
          </a:solidFill>
        </p:spPr>
        <p:txBody>
          <a:bodyPr wrap="square" rtlCol="0">
            <a:spAutoFit/>
          </a:bodyPr>
          <a:lstStyle/>
          <a:p>
            <a:pPr algn="ctr"/>
            <a:r>
              <a:rPr lang="en-US" sz="2000" b="1" dirty="0" smtClean="0">
                <a:solidFill>
                  <a:schemeClr val="accent6"/>
                </a:solidFill>
              </a:rPr>
              <a:t>Campion, </a:t>
            </a:r>
            <a:r>
              <a:rPr lang="en-US" sz="2000" b="1" dirty="0" err="1" smtClean="0">
                <a:solidFill>
                  <a:schemeClr val="accent6"/>
                </a:solidFill>
              </a:rPr>
              <a:t>Jogues</a:t>
            </a:r>
            <a:r>
              <a:rPr lang="en-US" sz="2000" b="1" dirty="0" smtClean="0">
                <a:solidFill>
                  <a:schemeClr val="accent6"/>
                </a:solidFill>
              </a:rPr>
              <a:t> </a:t>
            </a:r>
            <a:r>
              <a:rPr lang="en-US" sz="2000" b="1" dirty="0">
                <a:solidFill>
                  <a:schemeClr val="accent6"/>
                </a:solidFill>
              </a:rPr>
              <a:t>&amp; Loyola Traffic</a:t>
            </a:r>
          </a:p>
        </p:txBody>
      </p:sp>
      <p:sp>
        <p:nvSpPr>
          <p:cNvPr id="15" name="Bent Arrow 14"/>
          <p:cNvSpPr/>
          <p:nvPr/>
        </p:nvSpPr>
        <p:spPr>
          <a:xfrm rot="15140749" flipH="1">
            <a:off x="5891628" y="2793358"/>
            <a:ext cx="659477" cy="1134561"/>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Left Arrow 15"/>
          <p:cNvSpPr/>
          <p:nvPr/>
        </p:nvSpPr>
        <p:spPr>
          <a:xfrm rot="20348728">
            <a:off x="4382906" y="3396148"/>
            <a:ext cx="1298547" cy="362508"/>
          </a:xfrm>
          <a:prstGeom prst="leftArrow">
            <a:avLst/>
          </a:prstGeom>
          <a:solidFill>
            <a:srgbClr val="F9972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9018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35" y="822285"/>
            <a:ext cx="8904995" cy="1157240"/>
          </a:xfrm>
        </p:spPr>
        <p:txBody>
          <a:bodyPr/>
          <a:lstStyle/>
          <a:p>
            <a:pPr algn="ctr"/>
            <a:r>
              <a:rPr lang="en-US" dirty="0">
                <a:latin typeface="+mj-lt"/>
                <a:cs typeface="Times New Roman" panose="02020603050405020304" pitchFamily="18" charset="0"/>
              </a:rPr>
              <a:t>Class of 2024 </a:t>
            </a:r>
            <a:r>
              <a:rPr lang="en-US" dirty="0" smtClean="0">
                <a:latin typeface="+mj-lt"/>
                <a:cs typeface="Times New Roman" panose="02020603050405020304" pitchFamily="18" charset="0"/>
              </a:rPr>
              <a:t>Residents Check-In </a:t>
            </a:r>
            <a:r>
              <a:rPr lang="en-US" dirty="0">
                <a:latin typeface="+mj-lt"/>
                <a:cs typeface="Times New Roman" panose="02020603050405020304" pitchFamily="18" charset="0"/>
              </a:rPr>
              <a:t>Process</a:t>
            </a:r>
          </a:p>
        </p:txBody>
      </p:sp>
      <p:sp>
        <p:nvSpPr>
          <p:cNvPr id="3" name="Content Placeholder 2"/>
          <p:cNvSpPr>
            <a:spLocks noGrp="1"/>
          </p:cNvSpPr>
          <p:nvPr>
            <p:ph idx="1"/>
          </p:nvPr>
        </p:nvSpPr>
        <p:spPr>
          <a:xfrm>
            <a:off x="316648" y="1738365"/>
            <a:ext cx="8229600" cy="4236809"/>
          </a:xfrm>
        </p:spPr>
        <p:txBody>
          <a:bodyPr/>
          <a:lstStyle/>
          <a:p>
            <a:pPr>
              <a:spcAft>
                <a:spcPts val="0"/>
              </a:spcAft>
            </a:pPr>
            <a:r>
              <a:rPr lang="en-US" sz="2400" dirty="0">
                <a:latin typeface="+mn-lt"/>
                <a:cs typeface="Times New Roman" panose="02020603050405020304" pitchFamily="18" charset="0"/>
              </a:rPr>
              <a:t>Check-in locations</a:t>
            </a:r>
          </a:p>
          <a:p>
            <a:pPr>
              <a:spcAft>
                <a:spcPts val="0"/>
              </a:spcAft>
            </a:pPr>
            <a:r>
              <a:rPr lang="en-US" sz="2400" dirty="0">
                <a:latin typeface="+mn-lt"/>
                <a:cs typeface="Times New Roman" panose="02020603050405020304" pitchFamily="18" charset="0"/>
              </a:rPr>
              <a:t>Staging Areas</a:t>
            </a:r>
          </a:p>
          <a:p>
            <a:pPr lvl="1">
              <a:spcAft>
                <a:spcPts val="0"/>
              </a:spcAft>
            </a:pPr>
            <a:r>
              <a:rPr lang="en-US" sz="2400" dirty="0">
                <a:latin typeface="+mn-lt"/>
                <a:cs typeface="Times New Roman" panose="02020603050405020304" pitchFamily="18" charset="0"/>
              </a:rPr>
              <a:t>Campion Gravel Lot (Campion, Jogues, Loyola)</a:t>
            </a:r>
          </a:p>
          <a:p>
            <a:pPr lvl="1">
              <a:spcAft>
                <a:spcPts val="0"/>
              </a:spcAft>
            </a:pPr>
            <a:r>
              <a:rPr lang="en-US" sz="2400" dirty="0">
                <a:latin typeface="+mn-lt"/>
                <a:cs typeface="Times New Roman" panose="02020603050405020304" pitchFamily="18" charset="0"/>
              </a:rPr>
              <a:t>Dolan School of Business Commuter Lot (Regis &amp; Gonzaga)</a:t>
            </a:r>
          </a:p>
          <a:p>
            <a:pPr>
              <a:spcAft>
                <a:spcPts val="0"/>
              </a:spcAft>
            </a:pPr>
            <a:r>
              <a:rPr lang="en-US" sz="2400" dirty="0">
                <a:latin typeface="+mn-lt"/>
                <a:cs typeface="Times New Roman" panose="02020603050405020304" pitchFamily="18" charset="0"/>
              </a:rPr>
              <a:t>Car pulls up</a:t>
            </a:r>
          </a:p>
          <a:p>
            <a:pPr>
              <a:spcAft>
                <a:spcPts val="0"/>
              </a:spcAft>
            </a:pPr>
            <a:r>
              <a:rPr lang="en-US" sz="2400" dirty="0">
                <a:latin typeface="+mn-lt"/>
                <a:cs typeface="Times New Roman" panose="02020603050405020304" pitchFamily="18" charset="0"/>
              </a:rPr>
              <a:t>Student exit vehicle, go to tent</a:t>
            </a:r>
          </a:p>
          <a:p>
            <a:pPr lvl="1">
              <a:spcAft>
                <a:spcPts val="0"/>
              </a:spcAft>
            </a:pPr>
            <a:r>
              <a:rPr lang="en-US" sz="2400" dirty="0">
                <a:latin typeface="+mn-lt"/>
                <a:cs typeface="Times New Roman" panose="02020603050405020304" pitchFamily="18" charset="0"/>
              </a:rPr>
              <a:t>Pick up key and stag card</a:t>
            </a:r>
          </a:p>
          <a:p>
            <a:pPr lvl="1">
              <a:spcAft>
                <a:spcPts val="0"/>
              </a:spcAft>
            </a:pPr>
            <a:r>
              <a:rPr lang="en-US" sz="2400" dirty="0">
                <a:latin typeface="+mn-lt"/>
                <a:cs typeface="Times New Roman" panose="02020603050405020304" pitchFamily="18" charset="0"/>
              </a:rPr>
              <a:t>Return to vehicle</a:t>
            </a:r>
          </a:p>
          <a:p>
            <a:pPr>
              <a:spcAft>
                <a:spcPts val="0"/>
              </a:spcAft>
            </a:pPr>
            <a:r>
              <a:rPr lang="en-US" sz="2400" dirty="0">
                <a:latin typeface="+mn-lt"/>
                <a:cs typeface="Times New Roman" panose="02020603050405020304" pitchFamily="18" charset="0"/>
              </a:rPr>
              <a:t>Released to area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0561" y="3616557"/>
            <a:ext cx="3806687" cy="2537791"/>
          </a:xfrm>
          <a:prstGeom prst="rect">
            <a:avLst/>
          </a:prstGeom>
        </p:spPr>
      </p:pic>
    </p:spTree>
    <p:extLst>
      <p:ext uri="{BB962C8B-B14F-4D97-AF65-F5344CB8AC3E}">
        <p14:creationId xmlns:p14="http://schemas.microsoft.com/office/powerpoint/2010/main" val="2982238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247" y="723479"/>
            <a:ext cx="7632402" cy="1028877"/>
          </a:xfrm>
        </p:spPr>
        <p:txBody>
          <a:bodyPr/>
          <a:lstStyle/>
          <a:p>
            <a:pPr algn="ctr"/>
            <a:r>
              <a:rPr lang="en-US" dirty="0" smtClean="0">
                <a:latin typeface="+mj-lt"/>
                <a:cs typeface="Times New Roman" panose="02020603050405020304" pitchFamily="18" charset="0"/>
              </a:rPr>
              <a:t>Building Move-In Specifics</a:t>
            </a:r>
            <a:endParaRPr lang="en-US" dirty="0">
              <a:latin typeface="+mj-lt"/>
              <a:cs typeface="Times New Roman" panose="02020603050405020304" pitchFamily="18" charset="0"/>
            </a:endParaRPr>
          </a:p>
        </p:txBody>
      </p:sp>
      <p:sp>
        <p:nvSpPr>
          <p:cNvPr id="3" name="Content Placeholder 2"/>
          <p:cNvSpPr>
            <a:spLocks noGrp="1"/>
          </p:cNvSpPr>
          <p:nvPr>
            <p:ph idx="1"/>
          </p:nvPr>
        </p:nvSpPr>
        <p:spPr>
          <a:xfrm>
            <a:off x="316648" y="1557495"/>
            <a:ext cx="8229600" cy="4417679"/>
          </a:xfrm>
        </p:spPr>
        <p:txBody>
          <a:bodyPr/>
          <a:lstStyle/>
          <a:p>
            <a:pPr>
              <a:spcAft>
                <a:spcPts val="0"/>
              </a:spcAft>
            </a:pPr>
            <a:r>
              <a:rPr lang="en-US" dirty="0">
                <a:latin typeface="+mn-lt"/>
                <a:cs typeface="Times New Roman" panose="02020603050405020304" pitchFamily="18" charset="0"/>
              </a:rPr>
              <a:t>Bins</a:t>
            </a:r>
          </a:p>
          <a:p>
            <a:pPr>
              <a:spcAft>
                <a:spcPts val="0"/>
              </a:spcAft>
            </a:pPr>
            <a:r>
              <a:rPr lang="en-US" dirty="0">
                <a:latin typeface="+mn-lt"/>
                <a:cs typeface="Times New Roman" panose="02020603050405020304" pitchFamily="18" charset="0"/>
              </a:rPr>
              <a:t>Elevator</a:t>
            </a:r>
          </a:p>
          <a:p>
            <a:pPr>
              <a:spcAft>
                <a:spcPts val="0"/>
              </a:spcAft>
            </a:pPr>
            <a:r>
              <a:rPr lang="en-US" dirty="0">
                <a:latin typeface="+mn-lt"/>
                <a:cs typeface="Times New Roman" panose="02020603050405020304" pitchFamily="18" charset="0"/>
              </a:rPr>
              <a:t>Masks must be worn at all times</a:t>
            </a:r>
          </a:p>
          <a:p>
            <a:pPr>
              <a:spcAft>
                <a:spcPts val="0"/>
              </a:spcAft>
            </a:pPr>
            <a:r>
              <a:rPr lang="en-US" dirty="0" smtClean="0">
                <a:latin typeface="+mn-lt"/>
                <a:cs typeface="Times New Roman" panose="02020603050405020304" pitchFamily="18" charset="0"/>
              </a:rPr>
              <a:t>Traffic flow within buildings</a:t>
            </a:r>
            <a:endParaRPr lang="en-US" dirty="0">
              <a:latin typeface="+mn-lt"/>
              <a:cs typeface="Times New Roman" panose="02020603050405020304" pitchFamily="18" charset="0"/>
            </a:endParaRPr>
          </a:p>
          <a:p>
            <a:pPr>
              <a:spcAft>
                <a:spcPts val="600"/>
              </a:spcAft>
            </a:pPr>
            <a:endParaRPr lang="en-US" sz="2400" dirty="0">
              <a:latin typeface="+mn-lt"/>
              <a:cs typeface="Times New Roman" panose="02020603050405020304" pitchFamily="18" charset="0"/>
            </a:endParaRP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791772" y="4002490"/>
            <a:ext cx="3588662" cy="23950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892" y="3887957"/>
            <a:ext cx="3760636" cy="2509598"/>
          </a:xfrm>
          <a:prstGeom prst="rect">
            <a:avLst/>
          </a:prstGeom>
        </p:spPr>
      </p:pic>
    </p:spTree>
    <p:extLst>
      <p:ext uri="{BB962C8B-B14F-4D97-AF65-F5344CB8AC3E}">
        <p14:creationId xmlns:p14="http://schemas.microsoft.com/office/powerpoint/2010/main" val="331913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74" y="818409"/>
            <a:ext cx="8229600" cy="1143000"/>
          </a:xfrm>
        </p:spPr>
        <p:txBody>
          <a:bodyPr/>
          <a:lstStyle/>
          <a:p>
            <a:pPr marL="484613" fontAlgn="auto">
              <a:spcAft>
                <a:spcPts val="0"/>
              </a:spcAft>
              <a:defRPr/>
            </a:pPr>
            <a:r>
              <a:rPr lang="en-US" dirty="0">
                <a:latin typeface="+mj-lt"/>
                <a:ea typeface="+mj-ea"/>
                <a:cs typeface="Times New Roman" panose="02020603050405020304" pitchFamily="18" charset="0"/>
              </a:rPr>
              <a:t>Families </a:t>
            </a:r>
            <a:r>
              <a:rPr lang="en-US" dirty="0" smtClean="0">
                <a:latin typeface="+mj-lt"/>
                <a:ea typeface="+mj-ea"/>
                <a:cs typeface="Times New Roman" panose="02020603050405020304" pitchFamily="18" charset="0"/>
              </a:rPr>
              <a:t>Departing from </a:t>
            </a:r>
            <a:r>
              <a:rPr lang="en-US" dirty="0">
                <a:latin typeface="+mj-lt"/>
                <a:ea typeface="+mj-ea"/>
                <a:cs typeface="Times New Roman" panose="02020603050405020304" pitchFamily="18" charset="0"/>
              </a:rPr>
              <a:t>Campus</a:t>
            </a:r>
          </a:p>
        </p:txBody>
      </p:sp>
      <p:sp>
        <p:nvSpPr>
          <p:cNvPr id="21507" name="Content Placeholder 2"/>
          <p:cNvSpPr>
            <a:spLocks noGrp="1"/>
          </p:cNvSpPr>
          <p:nvPr>
            <p:ph idx="1"/>
          </p:nvPr>
        </p:nvSpPr>
        <p:spPr>
          <a:xfrm>
            <a:off x="457200" y="1688122"/>
            <a:ext cx="8229600" cy="4336349"/>
          </a:xfrm>
        </p:spPr>
        <p:txBody>
          <a:bodyPr/>
          <a:lstStyle/>
          <a:p>
            <a:pPr eaLnBrk="1" hangingPunct="1">
              <a:spcAft>
                <a:spcPts val="0"/>
              </a:spcAft>
            </a:pPr>
            <a:r>
              <a:rPr lang="en-US" dirty="0">
                <a:latin typeface="+mn-lt"/>
                <a:cs typeface="Times New Roman" panose="02020603050405020304" pitchFamily="18" charset="0"/>
              </a:rPr>
              <a:t>After 90 </a:t>
            </a:r>
            <a:r>
              <a:rPr lang="en-US" dirty="0" smtClean="0">
                <a:latin typeface="+mn-lt"/>
                <a:cs typeface="Times New Roman" panose="02020603050405020304" pitchFamily="18" charset="0"/>
              </a:rPr>
              <a:t>minutes, </a:t>
            </a:r>
            <a:r>
              <a:rPr lang="en-US" dirty="0">
                <a:latin typeface="+mn-lt"/>
                <a:cs typeface="Times New Roman" panose="02020603050405020304" pitchFamily="18" charset="0"/>
              </a:rPr>
              <a:t>families will depart campus</a:t>
            </a:r>
          </a:p>
          <a:p>
            <a:pPr eaLnBrk="1" hangingPunct="1">
              <a:spcAft>
                <a:spcPts val="0"/>
              </a:spcAft>
            </a:pPr>
            <a:r>
              <a:rPr lang="en-US" dirty="0">
                <a:latin typeface="+mn-lt"/>
                <a:cs typeface="Times New Roman" panose="02020603050405020304" pitchFamily="18" charset="0"/>
              </a:rPr>
              <a:t>Traffic </a:t>
            </a:r>
            <a:r>
              <a:rPr lang="en-US" dirty="0" smtClean="0">
                <a:latin typeface="+mn-lt"/>
                <a:cs typeface="Times New Roman" panose="02020603050405020304" pitchFamily="18" charset="0"/>
              </a:rPr>
              <a:t>flow</a:t>
            </a:r>
            <a:endParaRPr lang="en-US" dirty="0">
              <a:latin typeface="+mn-lt"/>
              <a:cs typeface="Times New Roman" panose="02020603050405020304" pitchFamily="18" charset="0"/>
            </a:endParaRPr>
          </a:p>
          <a:p>
            <a:pPr eaLnBrk="1" hangingPunct="1">
              <a:spcAft>
                <a:spcPts val="0"/>
              </a:spcAft>
            </a:pPr>
            <a:r>
              <a:rPr lang="en-US" dirty="0">
                <a:latin typeface="+mn-lt"/>
                <a:cs typeface="Times New Roman" panose="02020603050405020304" pitchFamily="18" charset="0"/>
              </a:rPr>
              <a:t>First-year </a:t>
            </a:r>
            <a:r>
              <a:rPr lang="en-US" dirty="0" smtClean="0">
                <a:latin typeface="+mn-lt"/>
                <a:cs typeface="Times New Roman" panose="02020603050405020304" pitchFamily="18" charset="0"/>
              </a:rPr>
              <a:t>students </a:t>
            </a:r>
            <a:r>
              <a:rPr lang="en-US" dirty="0">
                <a:latin typeface="+mn-lt"/>
                <a:cs typeface="Times New Roman" panose="02020603050405020304" pitchFamily="18" charset="0"/>
              </a:rPr>
              <a:t>are not permitted to have cars on-campus</a:t>
            </a:r>
          </a:p>
          <a:p>
            <a:pPr eaLnBrk="1" hangingPunct="1">
              <a:spcAft>
                <a:spcPts val="0"/>
              </a:spcAft>
            </a:pPr>
            <a:r>
              <a:rPr lang="en-US" dirty="0">
                <a:latin typeface="+mn-lt"/>
                <a:cs typeface="Times New Roman" panose="02020603050405020304" pitchFamily="18" charset="0"/>
              </a:rPr>
              <a:t>Blessing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3956" y="3476273"/>
            <a:ext cx="1947924" cy="280142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521" y="4546159"/>
            <a:ext cx="2662124" cy="177652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1191" y="4083028"/>
            <a:ext cx="2912166" cy="1941444"/>
          </a:xfrm>
          <a:prstGeom prst="rect">
            <a:avLst/>
          </a:prstGeom>
        </p:spPr>
      </p:pic>
    </p:spTree>
    <p:extLst>
      <p:ext uri="{BB962C8B-B14F-4D97-AF65-F5344CB8AC3E}">
        <p14:creationId xmlns:p14="http://schemas.microsoft.com/office/powerpoint/2010/main" val="2527621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51DD2-0B4A-3D47-B9F4-9418B9753E52}"/>
              </a:ext>
            </a:extLst>
          </p:cNvPr>
          <p:cNvSpPr>
            <a:spLocks noGrp="1"/>
          </p:cNvSpPr>
          <p:nvPr>
            <p:ph type="title"/>
          </p:nvPr>
        </p:nvSpPr>
        <p:spPr>
          <a:xfrm>
            <a:off x="1283677" y="886767"/>
            <a:ext cx="6576646" cy="1143000"/>
          </a:xfrm>
        </p:spPr>
        <p:txBody>
          <a:bodyPr/>
          <a:lstStyle/>
          <a:p>
            <a:pPr algn="ctr"/>
            <a:r>
              <a:rPr lang="en-US" dirty="0" smtClean="0">
                <a:latin typeface="+mj-lt"/>
              </a:rPr>
              <a:t>Packing Tips</a:t>
            </a:r>
            <a:endParaRPr lang="en-US" dirty="0">
              <a:latin typeface="+mj-lt"/>
            </a:endParaRPr>
          </a:p>
        </p:txBody>
      </p:sp>
      <p:sp>
        <p:nvSpPr>
          <p:cNvPr id="3" name="Content Placeholder 2">
            <a:extLst>
              <a:ext uri="{FF2B5EF4-FFF2-40B4-BE49-F238E27FC236}">
                <a16:creationId xmlns:a16="http://schemas.microsoft.com/office/drawing/2014/main" id="{E2778672-A5F4-1548-B4C7-2CE9F1898E49}"/>
              </a:ext>
            </a:extLst>
          </p:cNvPr>
          <p:cNvSpPr>
            <a:spLocks noGrp="1"/>
          </p:cNvSpPr>
          <p:nvPr>
            <p:ph idx="1"/>
          </p:nvPr>
        </p:nvSpPr>
        <p:spPr>
          <a:xfrm>
            <a:off x="457200" y="2029767"/>
            <a:ext cx="8229600" cy="4096401"/>
          </a:xfrm>
        </p:spPr>
        <p:txBody>
          <a:bodyPr/>
          <a:lstStyle/>
          <a:p>
            <a:pPr marL="0" indent="0">
              <a:buNone/>
            </a:pPr>
            <a:r>
              <a:rPr lang="en-US" dirty="0"/>
              <a:t>Students are encouraged to keep personal belongings to a minimum for fall 2020. Students should pack what will make them feel comfortable, but also be prepared to move quickly if circumstances beyond our control will require Residence Hall closing without advanced notice.</a:t>
            </a:r>
          </a:p>
        </p:txBody>
      </p:sp>
      <p:sp>
        <p:nvSpPr>
          <p:cNvPr id="4" name="TextBox 3"/>
          <p:cNvSpPr txBox="1"/>
          <p:nvPr/>
        </p:nvSpPr>
        <p:spPr>
          <a:xfrm>
            <a:off x="1820688" y="5941502"/>
            <a:ext cx="5502623" cy="369332"/>
          </a:xfrm>
          <a:prstGeom prst="rect">
            <a:avLst/>
          </a:prstGeom>
          <a:noFill/>
        </p:spPr>
        <p:txBody>
          <a:bodyPr wrap="square" rtlCol="0">
            <a:spAutoFit/>
          </a:bodyPr>
          <a:lstStyle/>
          <a:p>
            <a:r>
              <a:rPr lang="en-US" dirty="0" smtClean="0"/>
              <a:t>For complete packing list, visit </a:t>
            </a:r>
            <a:r>
              <a:rPr lang="en-US" dirty="0" smtClean="0"/>
              <a:t>fairfield.edu/</a:t>
            </a:r>
            <a:r>
              <a:rPr lang="en-US" dirty="0" err="1" smtClean="0"/>
              <a:t>fallwelcome</a:t>
            </a:r>
            <a:endParaRPr lang="en-US" dirty="0"/>
          </a:p>
        </p:txBody>
      </p:sp>
    </p:spTree>
    <p:extLst>
      <p:ext uri="{BB962C8B-B14F-4D97-AF65-F5344CB8AC3E}">
        <p14:creationId xmlns:p14="http://schemas.microsoft.com/office/powerpoint/2010/main" val="554859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8328"/>
            <a:ext cx="9144000" cy="1143000"/>
          </a:xfrm>
        </p:spPr>
        <p:txBody>
          <a:bodyPr/>
          <a:lstStyle/>
          <a:p>
            <a:pPr algn="ctr"/>
            <a:r>
              <a:rPr lang="en-US" dirty="0" smtClean="0">
                <a:latin typeface="+mj-lt"/>
                <a:cs typeface="Times New Roman" panose="02020603050405020304" pitchFamily="18" charset="0"/>
              </a:rPr>
              <a:t>Packing: What </a:t>
            </a:r>
            <a:r>
              <a:rPr lang="en-US" dirty="0">
                <a:latin typeface="+mj-lt"/>
                <a:cs typeface="Times New Roman" panose="02020603050405020304" pitchFamily="18" charset="0"/>
              </a:rPr>
              <a:t>to Bring</a:t>
            </a:r>
          </a:p>
        </p:txBody>
      </p:sp>
      <p:sp>
        <p:nvSpPr>
          <p:cNvPr id="3" name="Content Placeholder 2"/>
          <p:cNvSpPr>
            <a:spLocks noGrp="1"/>
          </p:cNvSpPr>
          <p:nvPr>
            <p:ph idx="1"/>
          </p:nvPr>
        </p:nvSpPr>
        <p:spPr>
          <a:xfrm>
            <a:off x="296551" y="1851145"/>
            <a:ext cx="4493477" cy="2265539"/>
          </a:xfrm>
        </p:spPr>
        <p:txBody>
          <a:bodyPr/>
          <a:lstStyle/>
          <a:p>
            <a:pPr marL="0" indent="0">
              <a:buNone/>
            </a:pPr>
            <a:r>
              <a:rPr lang="en-US" sz="1800" b="1" i="1" dirty="0"/>
              <a:t>Clothing</a:t>
            </a:r>
          </a:p>
          <a:p>
            <a:pPr lvl="0"/>
            <a:r>
              <a:rPr lang="en-US" sz="1800" dirty="0"/>
              <a:t>Everyday wear for September through November</a:t>
            </a:r>
          </a:p>
          <a:p>
            <a:pPr lvl="0"/>
            <a:r>
              <a:rPr lang="en-US" sz="1800" dirty="0"/>
              <a:t>Light jacket and rain gear</a:t>
            </a:r>
          </a:p>
          <a:p>
            <a:pPr lvl="0"/>
            <a:r>
              <a:rPr lang="en-US" sz="1800" dirty="0"/>
              <a:t>Workout/Wellness gear</a:t>
            </a:r>
          </a:p>
          <a:p>
            <a:pPr lvl="0"/>
            <a:r>
              <a:rPr lang="en-US" sz="1800" dirty="0"/>
              <a:t>Interview/Professional clothes  </a:t>
            </a:r>
          </a:p>
          <a:p>
            <a:pPr lvl="0"/>
            <a:endParaRPr lang="en-US" sz="1800" dirty="0"/>
          </a:p>
          <a:p>
            <a:pPr lvl="0"/>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348" y="3983342"/>
            <a:ext cx="3293327" cy="2195356"/>
          </a:xfrm>
          <a:prstGeom prst="rect">
            <a:avLst/>
          </a:prstGeom>
        </p:spPr>
      </p:pic>
      <p:sp>
        <p:nvSpPr>
          <p:cNvPr id="6" name="Content Placeholder 2"/>
          <p:cNvSpPr txBox="1">
            <a:spLocks/>
          </p:cNvSpPr>
          <p:nvPr/>
        </p:nvSpPr>
        <p:spPr bwMode="auto">
          <a:xfrm>
            <a:off x="4467225" y="1851145"/>
            <a:ext cx="4333875" cy="47606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6" tIns="45719" rIns="91436" bIns="45719" numCol="1" anchor="t" anchorCtr="0" compatLnSpc="1">
            <a:prstTxWarp prst="textNoShape">
              <a:avLst/>
            </a:prstTxWarp>
          </a:bodyPr>
          <a:lstStyle>
            <a:lvl1pPr marL="342886" indent="-342886" algn="l" defTabSz="457182" rtl="0" eaLnBrk="1" fontAlgn="base" hangingPunct="1">
              <a:spcBef>
                <a:spcPct val="20000"/>
              </a:spcBef>
              <a:spcAft>
                <a:spcPct val="0"/>
              </a:spcAft>
              <a:buClr>
                <a:srgbClr val="FF0000"/>
              </a:buClr>
              <a:buFont typeface="Arial" panose="020B0604020202020204" pitchFamily="34" charset="0"/>
              <a:buChar char="•"/>
              <a:defRPr sz="3200" kern="1200">
                <a:solidFill>
                  <a:schemeClr val="tx1"/>
                </a:solidFill>
                <a:latin typeface="Calibri"/>
                <a:ea typeface="MS PGothic" panose="020B0600070205080204" pitchFamily="34" charset="-128"/>
                <a:cs typeface="Calibri"/>
              </a:defRPr>
            </a:lvl1pPr>
            <a:lvl2pPr marL="742920" indent="-285739" algn="l" defTabSz="457182" rtl="0" eaLnBrk="1" fontAlgn="base" hangingPunct="1">
              <a:spcBef>
                <a:spcPct val="20000"/>
              </a:spcBef>
              <a:spcAft>
                <a:spcPct val="0"/>
              </a:spcAft>
              <a:buClr>
                <a:srgbClr val="A6A6A6"/>
              </a:buClr>
              <a:buFont typeface="Arial" panose="020B0604020202020204" pitchFamily="34" charset="0"/>
              <a:buChar char="–"/>
              <a:defRPr sz="2800" kern="1200">
                <a:solidFill>
                  <a:schemeClr val="tx1"/>
                </a:solidFill>
                <a:latin typeface="Calibri"/>
                <a:ea typeface="MS PGothic" panose="020B0600070205080204" pitchFamily="34" charset="-128"/>
                <a:cs typeface="Calibri"/>
              </a:defRPr>
            </a:lvl2pPr>
            <a:lvl3pPr marL="1142954" indent="-228591" algn="l" defTabSz="457182" rtl="0" eaLnBrk="1" fontAlgn="base" hangingPunct="1">
              <a:spcBef>
                <a:spcPct val="20000"/>
              </a:spcBef>
              <a:spcAft>
                <a:spcPct val="0"/>
              </a:spcAft>
              <a:buClr>
                <a:srgbClr val="A6A6A6"/>
              </a:buClr>
              <a:buFont typeface="Arial" panose="020B0604020202020204" pitchFamily="34" charset="0"/>
              <a:buChar char="•"/>
              <a:defRPr sz="2400" kern="1200">
                <a:solidFill>
                  <a:schemeClr val="tx1"/>
                </a:solidFill>
                <a:latin typeface="Calibri"/>
                <a:ea typeface="MS PGothic" panose="020B0600070205080204" pitchFamily="34" charset="-128"/>
                <a:cs typeface="Calibri"/>
              </a:defRPr>
            </a:lvl3pPr>
            <a:lvl4pPr marL="1600136" indent="-228591" algn="l" defTabSz="457182" rtl="0" eaLnBrk="1" fontAlgn="base" hangingPunct="1">
              <a:spcBef>
                <a:spcPct val="20000"/>
              </a:spcBef>
              <a:spcAft>
                <a:spcPct val="0"/>
              </a:spcAft>
              <a:buClr>
                <a:srgbClr val="A6A6A6"/>
              </a:buClr>
              <a:buFont typeface="Arial" panose="020B0604020202020204" pitchFamily="34" charset="0"/>
              <a:buChar char="–"/>
              <a:defRPr sz="2100" kern="1200">
                <a:solidFill>
                  <a:schemeClr val="tx1"/>
                </a:solidFill>
                <a:latin typeface="Calibri"/>
                <a:ea typeface="MS PGothic" panose="020B0600070205080204" pitchFamily="34" charset="-128"/>
                <a:cs typeface="Calibri"/>
              </a:defRPr>
            </a:lvl4pPr>
            <a:lvl5pPr marL="2057318" indent="-228591" algn="l" defTabSz="457182" rtl="0" eaLnBrk="1" fontAlgn="base" hangingPunct="1">
              <a:spcBef>
                <a:spcPct val="20000"/>
              </a:spcBef>
              <a:spcAft>
                <a:spcPct val="0"/>
              </a:spcAft>
              <a:buClr>
                <a:srgbClr val="A6A6A6"/>
              </a:buClr>
              <a:buFont typeface="Arial" panose="020B0604020202020204" pitchFamily="34" charset="0"/>
              <a:buChar char="»"/>
              <a:defRPr sz="2100" kern="1200">
                <a:solidFill>
                  <a:schemeClr val="tx1"/>
                </a:solidFill>
                <a:latin typeface="Calibri"/>
                <a:ea typeface="MS PGothic" panose="020B0600070205080204" pitchFamily="34" charset="-128"/>
                <a:cs typeface="Calibri"/>
              </a:defRPr>
            </a:lvl5pPr>
            <a:lvl6pPr marL="2514499" indent="-228591" algn="l" defTabSz="457182" rtl="0" eaLnBrk="1" latinLnBrk="0" hangingPunct="1">
              <a:spcBef>
                <a:spcPct val="20000"/>
              </a:spcBef>
              <a:buFont typeface="Arial"/>
              <a:buChar char="•"/>
              <a:defRPr sz="21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1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1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100" kern="1200">
                <a:solidFill>
                  <a:schemeClr val="tx1"/>
                </a:solidFill>
                <a:latin typeface="+mn-lt"/>
                <a:ea typeface="+mn-ea"/>
                <a:cs typeface="+mn-cs"/>
              </a:defRPr>
            </a:lvl9pPr>
          </a:lstStyle>
          <a:p>
            <a:pPr marL="0" indent="0">
              <a:buNone/>
            </a:pPr>
            <a:r>
              <a:rPr lang="en-US" sz="1800" b="1" i="1" dirty="0"/>
              <a:t>Health and Safety:</a:t>
            </a:r>
          </a:p>
          <a:p>
            <a:pPr lvl="0"/>
            <a:r>
              <a:rPr lang="en-US" sz="1800" b="1" dirty="0">
                <a:solidFill>
                  <a:srgbClr val="FF0000"/>
                </a:solidFill>
              </a:rPr>
              <a:t>Washable Cloth Masks &amp; Face Coverings</a:t>
            </a:r>
          </a:p>
          <a:p>
            <a:pPr lvl="0"/>
            <a:r>
              <a:rPr lang="en-US" sz="1800" b="1" dirty="0">
                <a:solidFill>
                  <a:srgbClr val="FF0000"/>
                </a:solidFill>
              </a:rPr>
              <a:t>Digital Thermometer </a:t>
            </a:r>
          </a:p>
          <a:p>
            <a:pPr lvl="0"/>
            <a:r>
              <a:rPr lang="en-US" sz="1800" dirty="0"/>
              <a:t>Facial tissues</a:t>
            </a:r>
          </a:p>
          <a:p>
            <a:pPr lvl="0"/>
            <a:r>
              <a:rPr lang="en-US" sz="1800" dirty="0"/>
              <a:t>Small First-Aid Kit</a:t>
            </a:r>
          </a:p>
          <a:p>
            <a:pPr lvl="0"/>
            <a:r>
              <a:rPr lang="en-US" sz="1800" dirty="0"/>
              <a:t>Hand sanitizer</a:t>
            </a:r>
          </a:p>
          <a:p>
            <a:pPr lvl="0"/>
            <a:r>
              <a:rPr lang="en-US" sz="1800" b="1" dirty="0">
                <a:solidFill>
                  <a:srgbClr val="FF0000"/>
                </a:solidFill>
              </a:rPr>
              <a:t>Prescription medicines (including inhalers for students with asthma)</a:t>
            </a:r>
          </a:p>
          <a:p>
            <a:pPr lvl="0"/>
            <a:r>
              <a:rPr lang="en-US" sz="1800" b="1" dirty="0">
                <a:solidFill>
                  <a:srgbClr val="FF0000"/>
                </a:solidFill>
              </a:rPr>
              <a:t>Allergy medication (e.g. epi-pen, etc.)</a:t>
            </a:r>
          </a:p>
          <a:p>
            <a:pPr lvl="0"/>
            <a:r>
              <a:rPr lang="en-US" sz="1800" dirty="0"/>
              <a:t>Over the counter medications (i.e. Tylenol/Ibuprofen, Aspirin)</a:t>
            </a:r>
          </a:p>
          <a:p>
            <a:pPr lvl="0"/>
            <a:r>
              <a:rPr lang="en-US" sz="1800" dirty="0"/>
              <a:t>Lock box for controlled medications</a:t>
            </a:r>
          </a:p>
          <a:p>
            <a:pPr lvl="0"/>
            <a:r>
              <a:rPr lang="en-US" sz="1800" dirty="0"/>
              <a:t>Health Insurance Card</a:t>
            </a:r>
          </a:p>
        </p:txBody>
      </p:sp>
    </p:spTree>
    <p:extLst>
      <p:ext uri="{BB962C8B-B14F-4D97-AF65-F5344CB8AC3E}">
        <p14:creationId xmlns:p14="http://schemas.microsoft.com/office/powerpoint/2010/main" val="2163365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62" y="607660"/>
            <a:ext cx="8229600" cy="1143000"/>
          </a:xfrm>
        </p:spPr>
        <p:txBody>
          <a:bodyPr/>
          <a:lstStyle/>
          <a:p>
            <a:pPr algn="ctr"/>
            <a:r>
              <a:rPr lang="en-US" dirty="0" smtClean="0">
                <a:latin typeface="+mj-lt"/>
                <a:cs typeface="Times New Roman" panose="02020603050405020304" pitchFamily="18" charset="0"/>
              </a:rPr>
              <a:t>Packing: What </a:t>
            </a:r>
            <a:r>
              <a:rPr lang="en-US" dirty="0">
                <a:latin typeface="+mj-lt"/>
                <a:cs typeface="Times New Roman" panose="02020603050405020304" pitchFamily="18" charset="0"/>
              </a:rPr>
              <a:t>to Bring</a:t>
            </a:r>
          </a:p>
        </p:txBody>
      </p:sp>
      <p:sp>
        <p:nvSpPr>
          <p:cNvPr id="3" name="Content Placeholder 2"/>
          <p:cNvSpPr>
            <a:spLocks noGrp="1"/>
          </p:cNvSpPr>
          <p:nvPr>
            <p:ph type="body" idx="1"/>
          </p:nvPr>
        </p:nvSpPr>
        <p:spPr/>
        <p:txBody>
          <a:bodyPr/>
          <a:lstStyle/>
          <a:p>
            <a:pPr lvl="0"/>
            <a:endParaRPr lang="en-US" sz="1800" dirty="0"/>
          </a:p>
          <a:p>
            <a:pPr lvl="0"/>
            <a:endParaRPr lang="en-US" sz="1800" dirty="0"/>
          </a:p>
        </p:txBody>
      </p:sp>
      <p:sp>
        <p:nvSpPr>
          <p:cNvPr id="7" name="Content Placeholder 6"/>
          <p:cNvSpPr>
            <a:spLocks noGrp="1"/>
          </p:cNvSpPr>
          <p:nvPr>
            <p:ph sz="half" idx="2"/>
          </p:nvPr>
        </p:nvSpPr>
        <p:spPr>
          <a:xfrm>
            <a:off x="321547" y="1535114"/>
            <a:ext cx="4175841" cy="3326103"/>
          </a:xfrm>
        </p:spPr>
        <p:txBody>
          <a:bodyPr/>
          <a:lstStyle/>
          <a:p>
            <a:pPr marL="0" indent="0">
              <a:buNone/>
            </a:pPr>
            <a:r>
              <a:rPr lang="en-US" sz="1800" b="1" dirty="0"/>
              <a:t>Cleaning Supplies:</a:t>
            </a:r>
          </a:p>
          <a:p>
            <a:pPr lvl="0"/>
            <a:r>
              <a:rPr lang="en-US" sz="1800" dirty="0"/>
              <a:t>Sanitizing wipes</a:t>
            </a:r>
          </a:p>
          <a:p>
            <a:pPr lvl="0"/>
            <a:r>
              <a:rPr lang="en-US" sz="1800" dirty="0"/>
              <a:t>Dish soap</a:t>
            </a:r>
          </a:p>
          <a:p>
            <a:pPr lvl="0"/>
            <a:r>
              <a:rPr lang="en-US" sz="1800" dirty="0"/>
              <a:t>Duster/Swiffer</a:t>
            </a:r>
          </a:p>
          <a:p>
            <a:pPr lvl="0"/>
            <a:r>
              <a:rPr lang="en-US" sz="1800" dirty="0"/>
              <a:t>Small vacuum</a:t>
            </a:r>
          </a:p>
          <a:p>
            <a:pPr lvl="0"/>
            <a:r>
              <a:rPr lang="en-US" sz="1800" b="1" dirty="0">
                <a:solidFill>
                  <a:srgbClr val="FF0000"/>
                </a:solidFill>
              </a:rPr>
              <a:t>Laundry basket/bag, mesh laundry bag to wash masks</a:t>
            </a:r>
          </a:p>
          <a:p>
            <a:pPr lvl="0"/>
            <a:r>
              <a:rPr lang="en-US" sz="1800" dirty="0"/>
              <a:t>Laundry detergent for high efficiency laundry machines</a:t>
            </a:r>
          </a:p>
          <a:p>
            <a:pPr lvl="0"/>
            <a:r>
              <a:rPr lang="en-US" sz="1800" dirty="0"/>
              <a:t>Dryer s</a:t>
            </a:r>
            <a:r>
              <a:rPr lang="en-US" sz="1800" dirty="0" smtClean="0"/>
              <a:t>heets</a:t>
            </a:r>
            <a:endParaRPr lang="en-US" sz="1800" dirty="0"/>
          </a:p>
        </p:txBody>
      </p:sp>
      <p:sp>
        <p:nvSpPr>
          <p:cNvPr id="9" name="Content Placeholder 8"/>
          <p:cNvSpPr>
            <a:spLocks noGrp="1"/>
          </p:cNvSpPr>
          <p:nvPr>
            <p:ph sz="quarter" idx="4"/>
          </p:nvPr>
        </p:nvSpPr>
        <p:spPr>
          <a:xfrm>
            <a:off x="4300695" y="1535114"/>
            <a:ext cx="4712676" cy="4591049"/>
          </a:xfrm>
        </p:spPr>
        <p:txBody>
          <a:bodyPr/>
          <a:lstStyle/>
          <a:p>
            <a:pPr marL="0" indent="0">
              <a:buNone/>
            </a:pPr>
            <a:r>
              <a:rPr lang="en-US" sz="1800" b="1" dirty="0"/>
              <a:t>Academic Prep: </a:t>
            </a:r>
          </a:p>
          <a:p>
            <a:pPr lvl="0"/>
            <a:r>
              <a:rPr lang="en-US" sz="1800" b="1" dirty="0">
                <a:solidFill>
                  <a:srgbClr val="FF0000"/>
                </a:solidFill>
              </a:rPr>
              <a:t>Headphones with Microphone for virtual meetings</a:t>
            </a:r>
          </a:p>
          <a:p>
            <a:pPr lvl="0"/>
            <a:r>
              <a:rPr lang="en-US" sz="1800" dirty="0"/>
              <a:t>Computer (laptop, with lock, recommended)</a:t>
            </a:r>
          </a:p>
          <a:p>
            <a:pPr lvl="0"/>
            <a:r>
              <a:rPr lang="en-US" sz="1800" b="1" dirty="0">
                <a:solidFill>
                  <a:srgbClr val="FF0000"/>
                </a:solidFill>
              </a:rPr>
              <a:t>Webcam (if computer is not equipped)</a:t>
            </a:r>
          </a:p>
          <a:p>
            <a:pPr lvl="0"/>
            <a:r>
              <a:rPr lang="en-US" sz="1800" dirty="0"/>
              <a:t>USB flash drive or storage device</a:t>
            </a:r>
          </a:p>
          <a:p>
            <a:pPr lvl="0"/>
            <a:r>
              <a:rPr lang="en-US" sz="1800" dirty="0"/>
              <a:t>Backpack/book bag and personal planner</a:t>
            </a:r>
          </a:p>
          <a:p>
            <a:pPr lvl="0"/>
            <a:r>
              <a:rPr lang="en-US" sz="1800" dirty="0"/>
              <a:t>Textbooks </a:t>
            </a:r>
          </a:p>
          <a:p>
            <a:pPr lvl="0"/>
            <a:r>
              <a:rPr lang="en-US" sz="1800" dirty="0"/>
              <a:t>School Supplies (pens, pencils, notebooks)</a:t>
            </a:r>
          </a:p>
          <a:p>
            <a:pPr lvl="0"/>
            <a:r>
              <a:rPr lang="en-US" sz="1800" dirty="0"/>
              <a:t>Device chargers (phone, computer, tablet</a:t>
            </a:r>
            <a:r>
              <a:rPr lang="en-US" sz="1800" dirty="0" smtClean="0"/>
              <a:t>)</a:t>
            </a:r>
            <a:endParaRPr lang="en-US" sz="1800" dirty="0"/>
          </a:p>
        </p:txBody>
      </p:sp>
      <p:sp>
        <p:nvSpPr>
          <p:cNvPr id="10" name="Content Placeholder 2"/>
          <p:cNvSpPr txBox="1">
            <a:spLocks/>
          </p:cNvSpPr>
          <p:nvPr/>
        </p:nvSpPr>
        <p:spPr bwMode="auto">
          <a:xfrm>
            <a:off x="321548" y="4762919"/>
            <a:ext cx="8460712" cy="216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6" tIns="45719" rIns="91436" bIns="45719" numCol="1" anchor="t" anchorCtr="0" compatLnSpc="1">
            <a:prstTxWarp prst="textNoShape">
              <a:avLst/>
            </a:prstTxWarp>
          </a:bodyPr>
          <a:lstStyle>
            <a:lvl1pPr marL="342886" indent="-342886" algn="l" defTabSz="457182" rtl="0" eaLnBrk="1" fontAlgn="base" hangingPunct="1">
              <a:spcBef>
                <a:spcPct val="20000"/>
              </a:spcBef>
              <a:spcAft>
                <a:spcPct val="0"/>
              </a:spcAft>
              <a:buClr>
                <a:srgbClr val="FF0000"/>
              </a:buClr>
              <a:buFont typeface="Arial" panose="020B0604020202020204" pitchFamily="34" charset="0"/>
              <a:buChar char="•"/>
              <a:defRPr sz="3200" kern="1200">
                <a:solidFill>
                  <a:schemeClr val="tx1"/>
                </a:solidFill>
                <a:latin typeface="Calibri"/>
                <a:ea typeface="MS PGothic" panose="020B0600070205080204" pitchFamily="34" charset="-128"/>
                <a:cs typeface="Calibri"/>
              </a:defRPr>
            </a:lvl1pPr>
            <a:lvl2pPr marL="742920" indent="-285739" algn="l" defTabSz="457182" rtl="0" eaLnBrk="1" fontAlgn="base" hangingPunct="1">
              <a:spcBef>
                <a:spcPct val="20000"/>
              </a:spcBef>
              <a:spcAft>
                <a:spcPct val="0"/>
              </a:spcAft>
              <a:buClr>
                <a:srgbClr val="A6A6A6"/>
              </a:buClr>
              <a:buFont typeface="Arial" panose="020B0604020202020204" pitchFamily="34" charset="0"/>
              <a:buChar char="–"/>
              <a:defRPr sz="2800" kern="1200">
                <a:solidFill>
                  <a:schemeClr val="tx1"/>
                </a:solidFill>
                <a:latin typeface="Calibri"/>
                <a:ea typeface="MS PGothic" panose="020B0600070205080204" pitchFamily="34" charset="-128"/>
                <a:cs typeface="Calibri"/>
              </a:defRPr>
            </a:lvl2pPr>
            <a:lvl3pPr marL="1142954" indent="-228591" algn="l" defTabSz="457182" rtl="0" eaLnBrk="1" fontAlgn="base" hangingPunct="1">
              <a:spcBef>
                <a:spcPct val="20000"/>
              </a:spcBef>
              <a:spcAft>
                <a:spcPct val="0"/>
              </a:spcAft>
              <a:buClr>
                <a:srgbClr val="A6A6A6"/>
              </a:buClr>
              <a:buFont typeface="Arial" panose="020B0604020202020204" pitchFamily="34" charset="0"/>
              <a:buChar char="•"/>
              <a:defRPr sz="2400" kern="1200">
                <a:solidFill>
                  <a:schemeClr val="tx1"/>
                </a:solidFill>
                <a:latin typeface="Calibri"/>
                <a:ea typeface="MS PGothic" panose="020B0600070205080204" pitchFamily="34" charset="-128"/>
                <a:cs typeface="Calibri"/>
              </a:defRPr>
            </a:lvl3pPr>
            <a:lvl4pPr marL="1600136" indent="-228591" algn="l" defTabSz="457182" rtl="0" eaLnBrk="1" fontAlgn="base" hangingPunct="1">
              <a:spcBef>
                <a:spcPct val="20000"/>
              </a:spcBef>
              <a:spcAft>
                <a:spcPct val="0"/>
              </a:spcAft>
              <a:buClr>
                <a:srgbClr val="A6A6A6"/>
              </a:buClr>
              <a:buFont typeface="Arial" panose="020B0604020202020204" pitchFamily="34" charset="0"/>
              <a:buChar char="–"/>
              <a:defRPr sz="2100" kern="1200">
                <a:solidFill>
                  <a:schemeClr val="tx1"/>
                </a:solidFill>
                <a:latin typeface="Calibri"/>
                <a:ea typeface="MS PGothic" panose="020B0600070205080204" pitchFamily="34" charset="-128"/>
                <a:cs typeface="Calibri"/>
              </a:defRPr>
            </a:lvl4pPr>
            <a:lvl5pPr marL="2057318" indent="-228591" algn="l" defTabSz="457182" rtl="0" eaLnBrk="1" fontAlgn="base" hangingPunct="1">
              <a:spcBef>
                <a:spcPct val="20000"/>
              </a:spcBef>
              <a:spcAft>
                <a:spcPct val="0"/>
              </a:spcAft>
              <a:buClr>
                <a:srgbClr val="A6A6A6"/>
              </a:buClr>
              <a:buFont typeface="Arial" panose="020B0604020202020204" pitchFamily="34" charset="0"/>
              <a:buChar char="»"/>
              <a:defRPr sz="2100" kern="1200">
                <a:solidFill>
                  <a:schemeClr val="tx1"/>
                </a:solidFill>
                <a:latin typeface="Calibri"/>
                <a:ea typeface="MS PGothic" panose="020B0600070205080204" pitchFamily="34" charset="-128"/>
                <a:cs typeface="Calibri"/>
              </a:defRPr>
            </a:lvl5pPr>
            <a:lvl6pPr marL="2514499" indent="-228591" algn="l" defTabSz="457182" rtl="0" eaLnBrk="1" latinLnBrk="0" hangingPunct="1">
              <a:spcBef>
                <a:spcPct val="20000"/>
              </a:spcBef>
              <a:buFont typeface="Arial"/>
              <a:buChar char="•"/>
              <a:defRPr sz="21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1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1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100" kern="1200">
                <a:solidFill>
                  <a:schemeClr val="tx1"/>
                </a:solidFill>
                <a:latin typeface="+mn-lt"/>
                <a:ea typeface="+mn-ea"/>
                <a:cs typeface="+mn-cs"/>
              </a:defRPr>
            </a:lvl9pPr>
          </a:lstStyle>
          <a:p>
            <a:pPr marL="0" indent="0">
              <a:buNone/>
            </a:pPr>
            <a:r>
              <a:rPr lang="en-US" sz="1800" b="1" dirty="0"/>
              <a:t>General Items:</a:t>
            </a:r>
          </a:p>
          <a:p>
            <a:pPr lvl="0"/>
            <a:r>
              <a:rPr lang="en-US" sz="1800" b="1" dirty="0">
                <a:solidFill>
                  <a:srgbClr val="FF0000"/>
                </a:solidFill>
              </a:rPr>
              <a:t>Outdoor chair/Lawn Chair</a:t>
            </a:r>
          </a:p>
          <a:p>
            <a:pPr lvl="0"/>
            <a:r>
              <a:rPr lang="en-US" sz="1800" dirty="0"/>
              <a:t>Umbrella</a:t>
            </a:r>
          </a:p>
          <a:p>
            <a:pPr lvl="0"/>
            <a:r>
              <a:rPr lang="en-US" sz="1800" dirty="0"/>
              <a:t>Items for Hobbies (example: videogames, small sports equipment, sheet music)</a:t>
            </a:r>
          </a:p>
          <a:p>
            <a:pPr lvl="0"/>
            <a:r>
              <a:rPr lang="en-US" sz="1800" dirty="0"/>
              <a:t>Refillable/reusable water bottle</a:t>
            </a:r>
          </a:p>
          <a:p>
            <a:pPr lvl="0"/>
            <a:r>
              <a:rPr lang="en-US" sz="1800" dirty="0"/>
              <a:t>Snacks</a:t>
            </a:r>
          </a:p>
          <a:p>
            <a:endParaRPr lang="en-US" sz="1800" dirty="0"/>
          </a:p>
        </p:txBody>
      </p:sp>
    </p:spTree>
    <p:extLst>
      <p:ext uri="{BB962C8B-B14F-4D97-AF65-F5344CB8AC3E}">
        <p14:creationId xmlns:p14="http://schemas.microsoft.com/office/powerpoint/2010/main" val="256668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867" y="916075"/>
            <a:ext cx="6536266" cy="1016000"/>
          </a:xfrm>
        </p:spPr>
        <p:txBody>
          <a:bodyPr/>
          <a:lstStyle/>
          <a:p>
            <a:pPr algn="ctr"/>
            <a:r>
              <a:rPr lang="en-US" dirty="0">
                <a:latin typeface="+mj-lt"/>
                <a:cs typeface="Times New Roman" panose="02020603050405020304" pitchFamily="18" charset="0"/>
              </a:rPr>
              <a:t>Introductions</a:t>
            </a:r>
            <a:endParaRPr lang="en-US" sz="2000" dirty="0">
              <a:latin typeface="+mj-lt"/>
              <a:cs typeface="Times New Roman" panose="02020603050405020304" pitchFamily="18" charset="0"/>
            </a:endParaRPr>
          </a:p>
        </p:txBody>
      </p:sp>
      <p:sp>
        <p:nvSpPr>
          <p:cNvPr id="4" name="Content Placeholder 3"/>
          <p:cNvSpPr>
            <a:spLocks noGrp="1"/>
          </p:cNvSpPr>
          <p:nvPr>
            <p:ph idx="1"/>
          </p:nvPr>
        </p:nvSpPr>
        <p:spPr>
          <a:xfrm>
            <a:off x="457200" y="2090057"/>
            <a:ext cx="8229600" cy="4036111"/>
          </a:xfrm>
        </p:spPr>
        <p:txBody>
          <a:bodyPr/>
          <a:lstStyle/>
          <a:p>
            <a:r>
              <a:rPr lang="en-US" dirty="0"/>
              <a:t>Dean of Students</a:t>
            </a:r>
          </a:p>
          <a:p>
            <a:r>
              <a:rPr lang="en-US" dirty="0"/>
              <a:t>Health and Wellness</a:t>
            </a:r>
          </a:p>
          <a:p>
            <a:r>
              <a:rPr lang="en-US" dirty="0"/>
              <a:t>Public Safety</a:t>
            </a:r>
          </a:p>
          <a:p>
            <a:r>
              <a:rPr lang="en-US" dirty="0"/>
              <a:t>Residence Life </a:t>
            </a:r>
          </a:p>
          <a:p>
            <a:r>
              <a:rPr lang="en-US" dirty="0"/>
              <a:t>Student Engagement</a:t>
            </a:r>
          </a:p>
        </p:txBody>
      </p:sp>
    </p:spTree>
    <p:extLst>
      <p:ext uri="{BB962C8B-B14F-4D97-AF65-F5344CB8AC3E}">
        <p14:creationId xmlns:p14="http://schemas.microsoft.com/office/powerpoint/2010/main" val="791737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62" y="607660"/>
            <a:ext cx="8229600" cy="1143000"/>
          </a:xfrm>
        </p:spPr>
        <p:txBody>
          <a:bodyPr/>
          <a:lstStyle/>
          <a:p>
            <a:pPr algn="ctr"/>
            <a:r>
              <a:rPr lang="en-US" dirty="0" smtClean="0">
                <a:latin typeface="+mj-lt"/>
                <a:cs typeface="Times New Roman" panose="02020603050405020304" pitchFamily="18" charset="0"/>
              </a:rPr>
              <a:t>Packing: What </a:t>
            </a:r>
            <a:r>
              <a:rPr lang="en-US" dirty="0">
                <a:latin typeface="+mj-lt"/>
                <a:cs typeface="Times New Roman" panose="02020603050405020304" pitchFamily="18" charset="0"/>
              </a:rPr>
              <a:t>to Bring</a:t>
            </a:r>
          </a:p>
        </p:txBody>
      </p:sp>
      <p:sp>
        <p:nvSpPr>
          <p:cNvPr id="3" name="Content Placeholder 2"/>
          <p:cNvSpPr>
            <a:spLocks noGrp="1"/>
          </p:cNvSpPr>
          <p:nvPr>
            <p:ph type="body" idx="1"/>
          </p:nvPr>
        </p:nvSpPr>
        <p:spPr/>
        <p:txBody>
          <a:bodyPr/>
          <a:lstStyle/>
          <a:p>
            <a:pPr lvl="0"/>
            <a:endParaRPr lang="en-US" sz="1800" dirty="0"/>
          </a:p>
          <a:p>
            <a:pPr lvl="0"/>
            <a:endParaRPr lang="en-US" sz="1800" dirty="0"/>
          </a:p>
        </p:txBody>
      </p:sp>
      <p:sp>
        <p:nvSpPr>
          <p:cNvPr id="7" name="Content Placeholder 6"/>
          <p:cNvSpPr>
            <a:spLocks noGrp="1"/>
          </p:cNvSpPr>
          <p:nvPr>
            <p:ph sz="half" idx="2"/>
          </p:nvPr>
        </p:nvSpPr>
        <p:spPr>
          <a:xfrm>
            <a:off x="321547" y="1535114"/>
            <a:ext cx="4175841" cy="3326103"/>
          </a:xfrm>
        </p:spPr>
        <p:txBody>
          <a:bodyPr/>
          <a:lstStyle/>
          <a:p>
            <a:pPr marL="0" indent="0">
              <a:buNone/>
            </a:pPr>
            <a:r>
              <a:rPr lang="en-US" sz="1800" b="1" dirty="0"/>
              <a:t>Room:</a:t>
            </a:r>
          </a:p>
          <a:p>
            <a:pPr lvl="0"/>
            <a:r>
              <a:rPr lang="en-US" sz="1800" dirty="0"/>
              <a:t>Comforter, </a:t>
            </a:r>
            <a:r>
              <a:rPr lang="en-US" sz="1800" dirty="0" smtClean="0"/>
              <a:t>sheet set</a:t>
            </a:r>
            <a:r>
              <a:rPr lang="en-US" sz="1800" dirty="0"/>
              <a:t>, and </a:t>
            </a:r>
            <a:r>
              <a:rPr lang="en-US" sz="1800" dirty="0" smtClean="0"/>
              <a:t>pillows</a:t>
            </a:r>
            <a:endParaRPr lang="en-US" sz="1800" dirty="0"/>
          </a:p>
          <a:p>
            <a:pPr lvl="0"/>
            <a:r>
              <a:rPr lang="en-US" sz="1800" dirty="0"/>
              <a:t>Plastic containers with lids for storage (stackable containers are good)</a:t>
            </a:r>
          </a:p>
          <a:p>
            <a:pPr lvl="0"/>
            <a:r>
              <a:rPr lang="en-US" sz="1800" dirty="0"/>
              <a:t>UL-approved power strip</a:t>
            </a:r>
          </a:p>
          <a:p>
            <a:pPr lvl="0"/>
            <a:r>
              <a:rPr lang="en-US" sz="1800" dirty="0"/>
              <a:t>Desk </a:t>
            </a:r>
            <a:r>
              <a:rPr lang="en-US" sz="1800" dirty="0" smtClean="0"/>
              <a:t>lamp</a:t>
            </a:r>
            <a:endParaRPr lang="en-US" sz="1800" dirty="0"/>
          </a:p>
          <a:p>
            <a:pPr lvl="0"/>
            <a:r>
              <a:rPr lang="en-US" sz="1800" dirty="0"/>
              <a:t>Fan (if in non-air-conditioned Residence Hall) </a:t>
            </a:r>
          </a:p>
          <a:p>
            <a:pPr lvl="0"/>
            <a:r>
              <a:rPr lang="en-US" sz="1800" dirty="0"/>
              <a:t>Small recycling and trash bin</a:t>
            </a:r>
          </a:p>
          <a:p>
            <a:pPr lvl="0"/>
            <a:r>
              <a:rPr lang="en-US" sz="1800" dirty="0"/>
              <a:t>Pictures and </a:t>
            </a:r>
            <a:r>
              <a:rPr lang="en-US" sz="1800" dirty="0" smtClean="0"/>
              <a:t>posters </a:t>
            </a:r>
            <a:r>
              <a:rPr lang="en-US" sz="1800" dirty="0"/>
              <a:t>to decorate the walls (blue tape or wall putty is recommended for mounting)</a:t>
            </a:r>
          </a:p>
          <a:p>
            <a:pPr lvl="0"/>
            <a:r>
              <a:rPr lang="en-US" sz="1800" dirty="0"/>
              <a:t>Small Roku enabled TV </a:t>
            </a:r>
          </a:p>
          <a:p>
            <a:pPr lvl="0"/>
            <a:r>
              <a:rPr lang="en-US" sz="1800" dirty="0"/>
              <a:t>Hangers </a:t>
            </a:r>
          </a:p>
        </p:txBody>
      </p:sp>
      <p:sp>
        <p:nvSpPr>
          <p:cNvPr id="9" name="Content Placeholder 8"/>
          <p:cNvSpPr>
            <a:spLocks noGrp="1"/>
          </p:cNvSpPr>
          <p:nvPr>
            <p:ph sz="quarter" idx="4"/>
          </p:nvPr>
        </p:nvSpPr>
        <p:spPr>
          <a:xfrm>
            <a:off x="4630703" y="1535114"/>
            <a:ext cx="4382668" cy="4591049"/>
          </a:xfrm>
        </p:spPr>
        <p:txBody>
          <a:bodyPr/>
          <a:lstStyle/>
          <a:p>
            <a:pPr marL="0" indent="0">
              <a:buNone/>
            </a:pPr>
            <a:r>
              <a:rPr lang="en-US" sz="1800" b="1" dirty="0"/>
              <a:t>Personal Care</a:t>
            </a:r>
          </a:p>
          <a:p>
            <a:pPr lvl="0"/>
            <a:r>
              <a:rPr lang="en-US" sz="1800" dirty="0"/>
              <a:t>Bathrobe, shower shoes, towels, and washcloths</a:t>
            </a:r>
          </a:p>
          <a:p>
            <a:pPr lvl="0"/>
            <a:r>
              <a:rPr lang="en-US" sz="1800" dirty="0"/>
              <a:t>Soap and/or body wash and shampoo</a:t>
            </a:r>
          </a:p>
          <a:p>
            <a:pPr lvl="0"/>
            <a:r>
              <a:rPr lang="en-US" sz="1800" dirty="0"/>
              <a:t>Toothbrush, </a:t>
            </a:r>
            <a:r>
              <a:rPr lang="en-US" sz="1800" dirty="0" smtClean="0"/>
              <a:t>toothbrush </a:t>
            </a:r>
            <a:r>
              <a:rPr lang="en-US" sz="1800" dirty="0"/>
              <a:t>cover, toothpaste</a:t>
            </a:r>
          </a:p>
          <a:p>
            <a:pPr lvl="0"/>
            <a:r>
              <a:rPr lang="en-US" sz="1800" dirty="0"/>
              <a:t>Deodorant/Antiperspirant</a:t>
            </a:r>
          </a:p>
          <a:p>
            <a:pPr lvl="0"/>
            <a:r>
              <a:rPr lang="en-US" sz="1800" dirty="0"/>
              <a:t>Shaving cream and razors</a:t>
            </a:r>
          </a:p>
          <a:p>
            <a:pPr lvl="0"/>
            <a:r>
              <a:rPr lang="en-US" sz="1800" dirty="0"/>
              <a:t>Shower </a:t>
            </a:r>
            <a:r>
              <a:rPr lang="en-US" sz="1800" dirty="0" smtClean="0"/>
              <a:t>caddy</a:t>
            </a:r>
            <a:endParaRPr lang="en-US" sz="1800" dirty="0"/>
          </a:p>
        </p:txBody>
      </p:sp>
    </p:spTree>
    <p:extLst>
      <p:ext uri="{BB962C8B-B14F-4D97-AF65-F5344CB8AC3E}">
        <p14:creationId xmlns:p14="http://schemas.microsoft.com/office/powerpoint/2010/main" val="1300715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6862"/>
            <a:ext cx="9144000" cy="1143000"/>
          </a:xfrm>
        </p:spPr>
        <p:txBody>
          <a:bodyPr/>
          <a:lstStyle/>
          <a:p>
            <a:pPr algn="ctr"/>
            <a:r>
              <a:rPr lang="en-US" dirty="0">
                <a:latin typeface="+mj-lt"/>
                <a:cs typeface="Times New Roman" panose="02020603050405020304" pitchFamily="18" charset="0"/>
              </a:rPr>
              <a:t>TV: No Cable / Philo Edu</a:t>
            </a:r>
          </a:p>
        </p:txBody>
      </p:sp>
      <p:sp>
        <p:nvSpPr>
          <p:cNvPr id="3" name="Content Placeholder 2"/>
          <p:cNvSpPr>
            <a:spLocks noGrp="1"/>
          </p:cNvSpPr>
          <p:nvPr>
            <p:ph idx="1"/>
          </p:nvPr>
        </p:nvSpPr>
        <p:spPr>
          <a:xfrm>
            <a:off x="457200" y="1738365"/>
            <a:ext cx="8229600" cy="4205236"/>
          </a:xfrm>
        </p:spPr>
        <p:txBody>
          <a:bodyPr/>
          <a:lstStyle/>
          <a:p>
            <a:pPr>
              <a:spcAft>
                <a:spcPts val="0"/>
              </a:spcAft>
            </a:pPr>
            <a:r>
              <a:rPr lang="en-US" dirty="0">
                <a:latin typeface="+mn-lt"/>
                <a:cs typeface="Times New Roman" panose="02020603050405020304" pitchFamily="18" charset="0"/>
              </a:rPr>
              <a:t>Do not bring a coaxial cable</a:t>
            </a:r>
          </a:p>
          <a:p>
            <a:pPr>
              <a:spcAft>
                <a:spcPts val="0"/>
              </a:spcAft>
            </a:pPr>
            <a:r>
              <a:rPr lang="en-US" dirty="0">
                <a:latin typeface="+mn-lt"/>
                <a:cs typeface="Times New Roman" panose="02020603050405020304" pitchFamily="18" charset="0"/>
              </a:rPr>
              <a:t>Please bring a Roku device</a:t>
            </a:r>
          </a:p>
          <a:p>
            <a:pPr>
              <a:spcAft>
                <a:spcPts val="0"/>
              </a:spcAft>
            </a:pPr>
            <a:r>
              <a:rPr lang="en-US" dirty="0">
                <a:latin typeface="+mn-lt"/>
                <a:cs typeface="Times New Roman" panose="02020603050405020304" pitchFamily="18" charset="0"/>
              </a:rPr>
              <a:t>Fairfield University now offers the entertainment-streaming platform: Philo Edu</a:t>
            </a:r>
          </a:p>
          <a:p>
            <a:pPr lvl="1">
              <a:spcAft>
                <a:spcPts val="0"/>
              </a:spcAft>
            </a:pPr>
            <a:r>
              <a:rPr lang="en-US" dirty="0">
                <a:latin typeface="+mn-lt"/>
                <a:cs typeface="Times New Roman" panose="02020603050405020304" pitchFamily="18" charset="0"/>
              </a:rPr>
              <a:t>Philo Edu delivers live TV and DVR capabilities to laptops, tablets, smartphones, and Roku-enabled TV sets anywhere on the University network for all on-campus residents</a:t>
            </a:r>
          </a:p>
          <a:p>
            <a:pPr lvl="1">
              <a:spcAft>
                <a:spcPts val="0"/>
              </a:spcAft>
            </a:pPr>
            <a:r>
              <a:rPr lang="en-US" dirty="0">
                <a:latin typeface="+mn-lt"/>
                <a:cs typeface="Times New Roman" panose="02020603050405020304" pitchFamily="18" charset="0"/>
              </a:rPr>
              <a:t>Watch your favorite shows and movies anywhere on campus</a:t>
            </a:r>
          </a:p>
        </p:txBody>
      </p:sp>
    </p:spTree>
    <p:extLst>
      <p:ext uri="{BB962C8B-B14F-4D97-AF65-F5344CB8AC3E}">
        <p14:creationId xmlns:p14="http://schemas.microsoft.com/office/powerpoint/2010/main" val="4042608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62" y="607660"/>
            <a:ext cx="8229600" cy="1143000"/>
          </a:xfrm>
        </p:spPr>
        <p:txBody>
          <a:bodyPr/>
          <a:lstStyle/>
          <a:p>
            <a:pPr algn="ctr"/>
            <a:r>
              <a:rPr lang="en-US" dirty="0" smtClean="0">
                <a:latin typeface="+mj-lt"/>
                <a:cs typeface="Times New Roman" panose="02020603050405020304" pitchFamily="18" charset="0"/>
              </a:rPr>
              <a:t>Packing: Do Not Bring</a:t>
            </a:r>
            <a:endParaRPr lang="en-US" dirty="0">
              <a:latin typeface="+mj-lt"/>
              <a:cs typeface="Times New Roman" panose="02020603050405020304" pitchFamily="18" charset="0"/>
            </a:endParaRPr>
          </a:p>
        </p:txBody>
      </p:sp>
      <p:sp>
        <p:nvSpPr>
          <p:cNvPr id="3" name="Content Placeholder 2"/>
          <p:cNvSpPr>
            <a:spLocks noGrp="1"/>
          </p:cNvSpPr>
          <p:nvPr>
            <p:ph type="body" idx="1"/>
          </p:nvPr>
        </p:nvSpPr>
        <p:spPr/>
        <p:txBody>
          <a:bodyPr/>
          <a:lstStyle/>
          <a:p>
            <a:pPr lvl="0"/>
            <a:endParaRPr lang="en-US" sz="1800" dirty="0"/>
          </a:p>
          <a:p>
            <a:pPr lvl="0"/>
            <a:endParaRPr lang="en-US" sz="1800" dirty="0"/>
          </a:p>
        </p:txBody>
      </p:sp>
      <p:sp>
        <p:nvSpPr>
          <p:cNvPr id="7" name="Content Placeholder 6"/>
          <p:cNvSpPr>
            <a:spLocks noGrp="1"/>
          </p:cNvSpPr>
          <p:nvPr>
            <p:ph sz="half" idx="2"/>
          </p:nvPr>
        </p:nvSpPr>
        <p:spPr>
          <a:xfrm>
            <a:off x="321547" y="1535114"/>
            <a:ext cx="4175841" cy="3326103"/>
          </a:xfrm>
        </p:spPr>
        <p:txBody>
          <a:bodyPr/>
          <a:lstStyle/>
          <a:p>
            <a:r>
              <a:rPr lang="en-US" sz="2000" dirty="0">
                <a:cs typeface="Times New Roman" panose="02020603050405020304" pitchFamily="18" charset="0"/>
              </a:rPr>
              <a:t>Halogen bulbs and/or lamps</a:t>
            </a:r>
          </a:p>
          <a:p>
            <a:r>
              <a:rPr lang="en-US" sz="2000" dirty="0">
                <a:cs typeface="Times New Roman" panose="02020603050405020304" pitchFamily="18" charset="0"/>
              </a:rPr>
              <a:t>Hotplates</a:t>
            </a:r>
          </a:p>
          <a:p>
            <a:r>
              <a:rPr lang="en-US" sz="2000" dirty="0">
                <a:cs typeface="Times New Roman" panose="02020603050405020304" pitchFamily="18" charset="0"/>
              </a:rPr>
              <a:t>Toasters</a:t>
            </a:r>
          </a:p>
          <a:p>
            <a:r>
              <a:rPr lang="en-US" sz="2000" dirty="0">
                <a:cs typeface="Times New Roman" panose="02020603050405020304" pitchFamily="18" charset="0"/>
              </a:rPr>
              <a:t>Electric frying pans</a:t>
            </a:r>
          </a:p>
          <a:p>
            <a:r>
              <a:rPr lang="en-US" sz="2000" dirty="0">
                <a:cs typeface="Times New Roman" panose="02020603050405020304" pitchFamily="18" charset="0"/>
              </a:rPr>
              <a:t>Humidifiers</a:t>
            </a:r>
          </a:p>
          <a:p>
            <a:r>
              <a:rPr lang="en-US" sz="2000" dirty="0">
                <a:cs typeface="Times New Roman" panose="02020603050405020304" pitchFamily="18" charset="0"/>
              </a:rPr>
              <a:t>"George Foreman" or similar-type grills</a:t>
            </a:r>
          </a:p>
          <a:p>
            <a:r>
              <a:rPr lang="en-US" sz="2000" dirty="0">
                <a:cs typeface="Times New Roman" panose="02020603050405020304" pitchFamily="18" charset="0"/>
              </a:rPr>
              <a:t>Air conditioners</a:t>
            </a:r>
          </a:p>
          <a:p>
            <a:r>
              <a:rPr lang="en-US" sz="2000" dirty="0">
                <a:cs typeface="Times New Roman" panose="02020603050405020304" pitchFamily="18" charset="0"/>
              </a:rPr>
              <a:t>Mercury thermometers</a:t>
            </a:r>
          </a:p>
          <a:p>
            <a:r>
              <a:rPr lang="en-US" sz="2000" dirty="0">
                <a:cs typeface="Times New Roman" panose="02020603050405020304" pitchFamily="18" charset="0"/>
              </a:rPr>
              <a:t>Candles</a:t>
            </a:r>
          </a:p>
          <a:p>
            <a:r>
              <a:rPr lang="en-US" sz="2000" dirty="0">
                <a:cs typeface="Times New Roman" panose="02020603050405020304" pitchFamily="18" charset="0"/>
              </a:rPr>
              <a:t>Hover boards</a:t>
            </a:r>
          </a:p>
          <a:p>
            <a:r>
              <a:rPr lang="en-US" sz="2000" dirty="0">
                <a:cs typeface="Times New Roman" panose="02020603050405020304" pitchFamily="18" charset="0"/>
              </a:rPr>
              <a:t>Alcohol</a:t>
            </a:r>
          </a:p>
        </p:txBody>
      </p:sp>
      <p:sp>
        <p:nvSpPr>
          <p:cNvPr id="9" name="Content Placeholder 8"/>
          <p:cNvSpPr>
            <a:spLocks noGrp="1"/>
          </p:cNvSpPr>
          <p:nvPr>
            <p:ph sz="quarter" idx="4"/>
          </p:nvPr>
        </p:nvSpPr>
        <p:spPr>
          <a:xfrm>
            <a:off x="4630703" y="1535114"/>
            <a:ext cx="4382668" cy="4591049"/>
          </a:xfrm>
        </p:spPr>
        <p:txBody>
          <a:bodyPr/>
          <a:lstStyle/>
          <a:p>
            <a:r>
              <a:rPr lang="en-US" sz="2000" dirty="0">
                <a:cs typeface="Times New Roman" panose="02020603050405020304" pitchFamily="18" charset="0"/>
              </a:rPr>
              <a:t>Microwave ovens and refrigerators (only the University- issued micro-fridge is permitted)</a:t>
            </a:r>
          </a:p>
          <a:p>
            <a:r>
              <a:rPr lang="en-US" sz="2000" dirty="0">
                <a:cs typeface="Times New Roman" panose="02020603050405020304" pitchFamily="18" charset="0"/>
              </a:rPr>
              <a:t>Pets (other than fish in a container of 10 gallons or less)</a:t>
            </a:r>
          </a:p>
          <a:p>
            <a:r>
              <a:rPr lang="en-US" sz="2000" dirty="0">
                <a:cs typeface="Times New Roman" panose="02020603050405020304" pitchFamily="18" charset="0"/>
              </a:rPr>
              <a:t>Waterbeds, </a:t>
            </a:r>
            <a:r>
              <a:rPr lang="en-US" sz="2000" dirty="0" smtClean="0">
                <a:cs typeface="Times New Roman" panose="02020603050405020304" pitchFamily="18" charset="0"/>
              </a:rPr>
              <a:t>mattresses</a:t>
            </a:r>
            <a:endParaRPr lang="en-US" sz="2000" dirty="0">
              <a:cs typeface="Times New Roman" panose="02020603050405020304" pitchFamily="18" charset="0"/>
            </a:endParaRPr>
          </a:p>
          <a:p>
            <a:r>
              <a:rPr lang="en-US" sz="2000" dirty="0">
                <a:cs typeface="Times New Roman" panose="02020603050405020304" pitchFamily="18" charset="0"/>
              </a:rPr>
              <a:t>Routers, </a:t>
            </a:r>
            <a:r>
              <a:rPr lang="en-US" sz="2000" dirty="0" smtClean="0">
                <a:cs typeface="Times New Roman" panose="02020603050405020304" pitchFamily="18" charset="0"/>
              </a:rPr>
              <a:t>switches</a:t>
            </a:r>
            <a:r>
              <a:rPr lang="en-US" sz="2000" dirty="0">
                <a:cs typeface="Times New Roman" panose="02020603050405020304" pitchFamily="18" charset="0"/>
              </a:rPr>
              <a:t>, and </a:t>
            </a:r>
            <a:r>
              <a:rPr lang="en-US" sz="2000" dirty="0" smtClean="0">
                <a:cs typeface="Times New Roman" panose="02020603050405020304" pitchFamily="18" charset="0"/>
              </a:rPr>
              <a:t>wireless-only printers </a:t>
            </a:r>
            <a:endParaRPr lang="en-US" sz="2000" dirty="0">
              <a:cs typeface="Times New Roman" panose="02020603050405020304" pitchFamily="18" charset="0"/>
            </a:endParaRPr>
          </a:p>
          <a:p>
            <a:pPr lvl="1"/>
            <a:r>
              <a:rPr lang="en-US" sz="1800" dirty="0">
                <a:cs typeface="Times New Roman" panose="02020603050405020304" pitchFamily="18" charset="0"/>
              </a:rPr>
              <a:t>The entire campus has wireless access. Wi-Fi enabled printers will not work wirelessly on campus, but will still work when attached via a USB cable.</a:t>
            </a:r>
          </a:p>
        </p:txBody>
      </p:sp>
    </p:spTree>
    <p:extLst>
      <p:ext uri="{BB962C8B-B14F-4D97-AF65-F5344CB8AC3E}">
        <p14:creationId xmlns:p14="http://schemas.microsoft.com/office/powerpoint/2010/main" val="2756059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27298"/>
            <a:ext cx="9144000" cy="1143000"/>
          </a:xfrm>
        </p:spPr>
        <p:txBody>
          <a:bodyPr/>
          <a:lstStyle/>
          <a:p>
            <a:pPr algn="ctr"/>
            <a:r>
              <a:rPr lang="en-US" dirty="0">
                <a:latin typeface="+mj-lt"/>
                <a:cs typeface="Times New Roman" panose="02020603050405020304" pitchFamily="18" charset="0"/>
              </a:rPr>
              <a:t>Room Dimensions </a:t>
            </a:r>
            <a:r>
              <a:rPr lang="en-US" dirty="0" smtClean="0">
                <a:latin typeface="+mj-lt"/>
                <a:cs typeface="Times New Roman" panose="02020603050405020304" pitchFamily="18" charset="0"/>
              </a:rPr>
              <a:t>&amp; Furniture</a:t>
            </a:r>
            <a:endParaRPr lang="en-US" dirty="0">
              <a:latin typeface="+mj-lt"/>
              <a:cs typeface="Times New Roman" panose="02020603050405020304" pitchFamily="18" charset="0"/>
            </a:endParaRPr>
          </a:p>
        </p:txBody>
      </p:sp>
      <p:sp>
        <p:nvSpPr>
          <p:cNvPr id="4" name="Content Placeholder 3"/>
          <p:cNvSpPr>
            <a:spLocks noGrp="1"/>
          </p:cNvSpPr>
          <p:nvPr>
            <p:ph idx="1"/>
          </p:nvPr>
        </p:nvSpPr>
        <p:spPr>
          <a:xfrm>
            <a:off x="457200" y="1889090"/>
            <a:ext cx="8229600" cy="4237078"/>
          </a:xfrm>
        </p:spPr>
        <p:txBody>
          <a:bodyPr/>
          <a:lstStyle/>
          <a:p>
            <a:r>
              <a:rPr lang="en-US" sz="2400" dirty="0">
                <a:latin typeface="+mn-lt"/>
                <a:cs typeface="Times New Roman" panose="02020603050405020304" pitchFamily="18" charset="0"/>
              </a:rPr>
              <a:t>Size of rooms</a:t>
            </a:r>
          </a:p>
          <a:p>
            <a:pPr lvl="1"/>
            <a:r>
              <a:rPr lang="en-US" sz="2400" dirty="0">
                <a:latin typeface="+mn-lt"/>
                <a:cs typeface="Times New Roman" panose="02020603050405020304" pitchFamily="18" charset="0"/>
              </a:rPr>
              <a:t> 	about 10.5’ x 17’ or 11’ x 16’</a:t>
            </a:r>
          </a:p>
          <a:p>
            <a:r>
              <a:rPr lang="en-US" sz="2400" dirty="0">
                <a:latin typeface="+mn-lt"/>
                <a:cs typeface="Times New Roman" panose="02020603050405020304" pitchFamily="18" charset="0"/>
              </a:rPr>
              <a:t>Recommended carpet size</a:t>
            </a:r>
          </a:p>
          <a:p>
            <a:pPr lvl="1"/>
            <a:r>
              <a:rPr lang="en-US" sz="2400" dirty="0">
                <a:latin typeface="+mn-lt"/>
                <a:cs typeface="Times New Roman" panose="02020603050405020304" pitchFamily="18" charset="0"/>
              </a:rPr>
              <a:t>10’ x 12’</a:t>
            </a:r>
          </a:p>
          <a:p>
            <a:r>
              <a:rPr lang="en-US" sz="2400" dirty="0">
                <a:latin typeface="+mn-lt"/>
                <a:cs typeface="Times New Roman" panose="02020603050405020304" pitchFamily="18" charset="0"/>
              </a:rPr>
              <a:t>Desks (3 drawers)</a:t>
            </a:r>
          </a:p>
          <a:p>
            <a:r>
              <a:rPr lang="en-US" sz="2400" dirty="0">
                <a:latin typeface="+mn-lt"/>
                <a:cs typeface="Times New Roman" panose="02020603050405020304" pitchFamily="18" charset="0"/>
              </a:rPr>
              <a:t>Desk chairs</a:t>
            </a:r>
          </a:p>
          <a:p>
            <a:r>
              <a:rPr lang="en-US" sz="2400" dirty="0">
                <a:latin typeface="+mn-lt"/>
                <a:cs typeface="Times New Roman" panose="02020603050405020304" pitchFamily="18" charset="0"/>
              </a:rPr>
              <a:t>Beds (most can be bunked, raised, or lofted)</a:t>
            </a:r>
          </a:p>
          <a:p>
            <a:r>
              <a:rPr lang="en-US" sz="2400" dirty="0">
                <a:latin typeface="+mn-lt"/>
                <a:cs typeface="Times New Roman" panose="02020603050405020304" pitchFamily="18" charset="0"/>
              </a:rPr>
              <a:t>3-drawer dressers</a:t>
            </a:r>
          </a:p>
          <a:p>
            <a:r>
              <a:rPr lang="en-US" sz="2400" dirty="0">
                <a:latin typeface="+mn-lt"/>
                <a:cs typeface="Times New Roman" panose="02020603050405020304" pitchFamily="18" charset="0"/>
              </a:rPr>
              <a:t>Wardrobes or closets</a:t>
            </a:r>
          </a:p>
          <a:p>
            <a:r>
              <a:rPr lang="en-US" sz="2400" dirty="0">
                <a:latin typeface="+mn-lt"/>
                <a:cs typeface="Times New Roman" panose="02020603050405020304" pitchFamily="18" charset="0"/>
              </a:rPr>
              <a:t>Micro-fridge (a combination microwave and refrigerator unit)</a:t>
            </a:r>
          </a:p>
          <a:p>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2336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756959"/>
            <a:ext cx="8636000" cy="1143000"/>
          </a:xfrm>
        </p:spPr>
        <p:txBody>
          <a:bodyPr/>
          <a:lstStyle/>
          <a:p>
            <a:pPr algn="ctr"/>
            <a:r>
              <a:rPr lang="en-US" dirty="0">
                <a:latin typeface="+mj-lt"/>
                <a:cs typeface="Times New Roman" panose="02020603050405020304" pitchFamily="18" charset="0"/>
              </a:rPr>
              <a:t>Fall Welcome Engagement</a:t>
            </a:r>
          </a:p>
        </p:txBody>
      </p:sp>
      <p:sp>
        <p:nvSpPr>
          <p:cNvPr id="9" name="Content Placeholder 8"/>
          <p:cNvSpPr>
            <a:spLocks noGrp="1"/>
          </p:cNvSpPr>
          <p:nvPr>
            <p:ph idx="1"/>
          </p:nvPr>
        </p:nvSpPr>
        <p:spPr/>
        <p:txBody>
          <a:bodyPr/>
          <a:lstStyle/>
          <a:p>
            <a:r>
              <a:rPr lang="en-US" dirty="0"/>
              <a:t>Students will follow schedule based off of their move-in time slot</a:t>
            </a:r>
          </a:p>
          <a:p>
            <a:r>
              <a:rPr lang="en-US" dirty="0"/>
              <a:t>Socially-distanced in-person and virtual</a:t>
            </a:r>
          </a:p>
          <a:p>
            <a:r>
              <a:rPr lang="en-US" dirty="0"/>
              <a:t>Informal and formal connection opportunities</a:t>
            </a:r>
          </a:p>
          <a:p>
            <a:r>
              <a:rPr lang="en-US" dirty="0"/>
              <a:t>Downtime built into schedule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0" y="4522590"/>
            <a:ext cx="2678982" cy="178614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1631" y="4476489"/>
            <a:ext cx="2748369" cy="1832246"/>
          </a:xfrm>
          <a:prstGeom prst="rect">
            <a:avLst/>
          </a:prstGeom>
        </p:spPr>
      </p:pic>
      <p:pic>
        <p:nvPicPr>
          <p:cNvPr id="6" name="Picture 5"/>
          <p:cNvPicPr>
            <a:picLocks noChangeAspect="1"/>
          </p:cNvPicPr>
          <p:nvPr/>
        </p:nvPicPr>
        <p:blipFill>
          <a:blip r:embed="rId5"/>
          <a:stretch>
            <a:fillRect/>
          </a:stretch>
        </p:blipFill>
        <p:spPr>
          <a:xfrm>
            <a:off x="3208917" y="4522590"/>
            <a:ext cx="2656779" cy="1786145"/>
          </a:xfrm>
          <a:prstGeom prst="rect">
            <a:avLst/>
          </a:prstGeom>
        </p:spPr>
      </p:pic>
    </p:spTree>
    <p:extLst>
      <p:ext uri="{BB962C8B-B14F-4D97-AF65-F5344CB8AC3E}">
        <p14:creationId xmlns:p14="http://schemas.microsoft.com/office/powerpoint/2010/main" val="3946140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6717"/>
            <a:ext cx="9144000" cy="1143000"/>
          </a:xfrm>
        </p:spPr>
        <p:txBody>
          <a:bodyPr/>
          <a:lstStyle/>
          <a:p>
            <a:pPr algn="ctr"/>
            <a:r>
              <a:rPr lang="en-US" dirty="0">
                <a:latin typeface="+mj-lt"/>
                <a:cs typeface="Times New Roman" panose="02020603050405020304" pitchFamily="18" charset="0"/>
              </a:rPr>
              <a:t>Fall Welcome Engagement</a:t>
            </a:r>
          </a:p>
        </p:txBody>
      </p:sp>
      <p:sp>
        <p:nvSpPr>
          <p:cNvPr id="9" name="Content Placeholder 8"/>
          <p:cNvSpPr>
            <a:spLocks noGrp="1"/>
          </p:cNvSpPr>
          <p:nvPr>
            <p:ph idx="1"/>
          </p:nvPr>
        </p:nvSpPr>
        <p:spPr/>
        <p:txBody>
          <a:bodyPr/>
          <a:lstStyle/>
          <a:p>
            <a:r>
              <a:rPr lang="en-US" dirty="0"/>
              <a:t>Schedule includes:</a:t>
            </a:r>
          </a:p>
          <a:p>
            <a:pPr lvl="1"/>
            <a:r>
              <a:rPr lang="en-US" dirty="0"/>
              <a:t>Campus Tours</a:t>
            </a:r>
          </a:p>
          <a:p>
            <a:pPr lvl="1"/>
            <a:r>
              <a:rPr lang="en-US" dirty="0"/>
              <a:t>FYE Group Check-Ins</a:t>
            </a:r>
          </a:p>
          <a:p>
            <a:pPr lvl="1"/>
            <a:r>
              <a:rPr lang="en-US" dirty="0"/>
              <a:t>Floor and Residential Community Building</a:t>
            </a:r>
          </a:p>
          <a:p>
            <a:pPr lvl="1"/>
            <a:r>
              <a:rPr lang="en-US" dirty="0"/>
              <a:t>Campus Scavenger Hunt</a:t>
            </a:r>
          </a:p>
          <a:p>
            <a:pPr lvl="1"/>
            <a:r>
              <a:rPr lang="en-US" dirty="0"/>
              <a:t>Step Up Stags (Bystander Intervention Training)</a:t>
            </a:r>
          </a:p>
          <a:p>
            <a:pPr lvl="1"/>
            <a:r>
              <a:rPr lang="en-US" dirty="0"/>
              <a:t>Late-Night Programming- outdoor movies, take and make crafts, res hall </a:t>
            </a:r>
            <a:r>
              <a:rPr lang="en-US" dirty="0" err="1"/>
              <a:t>olympics</a:t>
            </a:r>
            <a:r>
              <a:rPr lang="en-US" dirty="0"/>
              <a:t>, and more!</a:t>
            </a:r>
          </a:p>
          <a:p>
            <a:pPr lvl="1"/>
            <a:r>
              <a:rPr lang="en-US" dirty="0"/>
              <a:t>First-Year Academic Gathering</a:t>
            </a:r>
          </a:p>
          <a:p>
            <a:pPr lvl="1"/>
            <a:endParaRPr lang="en-US" dirty="0"/>
          </a:p>
        </p:txBody>
      </p:sp>
    </p:spTree>
    <p:extLst>
      <p:ext uri="{BB962C8B-B14F-4D97-AF65-F5344CB8AC3E}">
        <p14:creationId xmlns:p14="http://schemas.microsoft.com/office/powerpoint/2010/main" val="2847382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7348"/>
            <a:ext cx="9144000" cy="5205047"/>
          </a:xfrm>
        </p:spPr>
        <p:txBody>
          <a:bodyPr/>
          <a:lstStyle/>
          <a:p>
            <a:pPr algn="ctr">
              <a:defRPr/>
            </a:pPr>
            <a:r>
              <a:rPr lang="en-US" dirty="0">
                <a:latin typeface="+mj-lt"/>
                <a:cs typeface="Times New Roman" panose="02020603050405020304" pitchFamily="18" charset="0"/>
              </a:rPr>
              <a:t>Thank You</a:t>
            </a:r>
            <a:r>
              <a:rPr lang="en-US" dirty="0" smtClean="0">
                <a:latin typeface="+mj-lt"/>
                <a:cs typeface="Times New Roman" panose="02020603050405020304" pitchFamily="18" charset="0"/>
              </a:rPr>
              <a:t>!</a:t>
            </a:r>
            <a:br>
              <a:rPr lang="en-US" dirty="0" smtClean="0">
                <a:latin typeface="+mj-lt"/>
                <a:cs typeface="Times New Roman" panose="02020603050405020304" pitchFamily="18" charset="0"/>
              </a:rPr>
            </a:br>
            <a:r>
              <a:rPr lang="en-US" dirty="0">
                <a:latin typeface="+mj-lt"/>
                <a:cs typeface="Times New Roman" panose="02020603050405020304" pitchFamily="18" charset="0"/>
              </a:rPr>
              <a:t/>
            </a:r>
            <a:br>
              <a:rPr lang="en-US" dirty="0">
                <a:latin typeface="+mj-lt"/>
                <a:cs typeface="Times New Roman" panose="02020603050405020304" pitchFamily="18" charset="0"/>
              </a:rPr>
            </a:br>
            <a:r>
              <a:rPr lang="en-US" dirty="0">
                <a:latin typeface="+mj-lt"/>
                <a:cs typeface="Times New Roman" panose="02020603050405020304" pitchFamily="18" charset="0"/>
              </a:rPr>
              <a:t>Questions? </a:t>
            </a:r>
            <a:br>
              <a:rPr lang="en-US" dirty="0">
                <a:latin typeface="+mj-lt"/>
                <a:cs typeface="Times New Roman" panose="02020603050405020304" pitchFamily="18" charset="0"/>
              </a:rPr>
            </a:br>
            <a:r>
              <a:rPr lang="en-US" dirty="0">
                <a:latin typeface="+mj-lt"/>
                <a:cs typeface="Times New Roman" panose="02020603050405020304" pitchFamily="18" charset="0"/>
              </a:rPr>
              <a:t>Email Us:</a:t>
            </a:r>
            <a:br>
              <a:rPr lang="en-US" dirty="0">
                <a:latin typeface="+mj-lt"/>
                <a:cs typeface="Times New Roman" panose="02020603050405020304" pitchFamily="18" charset="0"/>
              </a:rPr>
            </a:br>
            <a:r>
              <a:rPr lang="en-US" dirty="0">
                <a:latin typeface="+mj-lt"/>
                <a:cs typeface="Times New Roman" panose="02020603050405020304" pitchFamily="18" charset="0"/>
                <a:hlinkClick r:id="rId3"/>
              </a:rPr>
              <a:t>orientation@fairfield.edu</a:t>
            </a:r>
            <a:r>
              <a:rPr lang="en-US" dirty="0">
                <a:latin typeface="+mj-lt"/>
                <a:cs typeface="Times New Roman" panose="02020603050405020304" pitchFamily="18" charset="0"/>
              </a:rPr>
              <a:t/>
            </a:r>
            <a:br>
              <a:rPr lang="en-US" dirty="0">
                <a:latin typeface="+mj-lt"/>
                <a:cs typeface="Times New Roman" panose="02020603050405020304" pitchFamily="18" charset="0"/>
              </a:rPr>
            </a:br>
            <a:r>
              <a:rPr lang="en-US" dirty="0">
                <a:latin typeface="+mj-lt"/>
                <a:cs typeface="Times New Roman" panose="02020603050405020304" pitchFamily="18" charset="0"/>
                <a:hlinkClick r:id="rId4"/>
              </a:rPr>
              <a:t>dosoffice@fairfield.edu</a:t>
            </a:r>
            <a:r>
              <a:rPr lang="en-US" dirty="0">
                <a:latin typeface="+mj-lt"/>
                <a:cs typeface="Times New Roman" panose="02020603050405020304" pitchFamily="18" charset="0"/>
              </a:rPr>
              <a:t/>
            </a:r>
            <a:br>
              <a:rPr lang="en-US" dirty="0">
                <a:latin typeface="+mj-lt"/>
                <a:cs typeface="Times New Roman" panose="02020603050405020304" pitchFamily="18" charset="0"/>
              </a:rPr>
            </a:br>
            <a:r>
              <a:rPr lang="en-US" dirty="0">
                <a:latin typeface="+mj-lt"/>
                <a:cs typeface="Times New Roman" panose="02020603050405020304" pitchFamily="18" charset="0"/>
                <a:hlinkClick r:id="rId5"/>
              </a:rPr>
              <a:t>studentmove@fairfield.edu</a:t>
            </a:r>
            <a:r>
              <a:rPr lang="en-US" dirty="0">
                <a:latin typeface="+mj-lt"/>
                <a:cs typeface="Times New Roman" panose="02020603050405020304" pitchFamily="18" charset="0"/>
              </a:rPr>
              <a:t/>
            </a:r>
            <a:br>
              <a:rPr lang="en-US" dirty="0">
                <a:latin typeface="+mj-lt"/>
                <a:cs typeface="Times New Roman" panose="02020603050405020304" pitchFamily="18" charset="0"/>
              </a:rPr>
            </a:br>
            <a:endParaRPr lang="en-US" dirty="0">
              <a:latin typeface="+mj-lt"/>
              <a:cs typeface="Times New Roman" panose="02020603050405020304" pitchFamily="18" charset="0"/>
            </a:endParaRPr>
          </a:p>
        </p:txBody>
      </p:sp>
    </p:spTree>
    <p:extLst>
      <p:ext uri="{BB962C8B-B14F-4D97-AF65-F5344CB8AC3E}">
        <p14:creationId xmlns:p14="http://schemas.microsoft.com/office/powerpoint/2010/main" val="3919183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300" y="945679"/>
            <a:ext cx="4851400" cy="1143000"/>
          </a:xfrm>
        </p:spPr>
        <p:txBody>
          <a:bodyPr/>
          <a:lstStyle/>
          <a:p>
            <a:pPr algn="ctr"/>
            <a:r>
              <a:rPr lang="en-US" dirty="0">
                <a:latin typeface="+mj-lt"/>
              </a:rPr>
              <a:t>Important Note</a:t>
            </a:r>
          </a:p>
        </p:txBody>
      </p:sp>
      <p:sp>
        <p:nvSpPr>
          <p:cNvPr id="3" name="Content Placeholder 2"/>
          <p:cNvSpPr>
            <a:spLocks noGrp="1"/>
          </p:cNvSpPr>
          <p:nvPr>
            <p:ph idx="1"/>
          </p:nvPr>
        </p:nvSpPr>
        <p:spPr>
          <a:xfrm>
            <a:off x="457200" y="1999622"/>
            <a:ext cx="8229600" cy="4126546"/>
          </a:xfrm>
        </p:spPr>
        <p:txBody>
          <a:bodyPr/>
          <a:lstStyle/>
          <a:p>
            <a:r>
              <a:rPr lang="en-US" dirty="0"/>
              <a:t>International</a:t>
            </a:r>
          </a:p>
          <a:p>
            <a:r>
              <a:rPr lang="en-US" dirty="0"/>
              <a:t>CT State Travel Advisory</a:t>
            </a:r>
          </a:p>
          <a:p>
            <a:pPr marL="0" indent="0">
              <a:buNone/>
            </a:pPr>
            <a:endParaRPr lang="en-US" dirty="0"/>
          </a:p>
          <a:p>
            <a:pPr marL="0" indent="0">
              <a:buNone/>
            </a:pPr>
            <a:endParaRPr lang="en-US" dirty="0"/>
          </a:p>
          <a:p>
            <a:pPr marL="0" indent="0" algn="ctr">
              <a:buNone/>
            </a:pPr>
            <a:r>
              <a:rPr lang="en-US" dirty="0"/>
              <a:t>Hot Spot/International Arrival</a:t>
            </a:r>
          </a:p>
          <a:p>
            <a:pPr marL="0" indent="0" algn="ctr">
              <a:buNone/>
            </a:pPr>
            <a:r>
              <a:rPr lang="en-US" dirty="0"/>
              <a:t>Webinar at 2pm Today with </a:t>
            </a:r>
          </a:p>
          <a:p>
            <a:pPr marL="0" indent="0" algn="ctr">
              <a:buNone/>
            </a:pPr>
            <a:r>
              <a:rPr lang="en-US" dirty="0"/>
              <a:t>Vice President of Student Life</a:t>
            </a:r>
          </a:p>
        </p:txBody>
      </p:sp>
    </p:spTree>
    <p:extLst>
      <p:ext uri="{BB962C8B-B14F-4D97-AF65-F5344CB8AC3E}">
        <p14:creationId xmlns:p14="http://schemas.microsoft.com/office/powerpoint/2010/main" val="1812549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588776" y="3898083"/>
            <a:ext cx="8229600" cy="685800"/>
          </a:xfrm>
        </p:spPr>
        <p:txBody>
          <a:bodyPr/>
          <a:lstStyle/>
          <a:p>
            <a:pPr algn="ctr" eaLnBrk="1" hangingPunct="1">
              <a:lnSpc>
                <a:spcPct val="80000"/>
              </a:lnSpc>
              <a:buFontTx/>
              <a:buNone/>
            </a:pPr>
            <a:endParaRPr lang="en-US" i="1" dirty="0" smtClean="0">
              <a:latin typeface="+mn-lt"/>
              <a:cs typeface="Times New Roman" panose="02020603050405020304" pitchFamily="18" charset="0"/>
            </a:endParaRPr>
          </a:p>
          <a:p>
            <a:pPr algn="ctr" eaLnBrk="1" hangingPunct="1">
              <a:lnSpc>
                <a:spcPct val="80000"/>
              </a:lnSpc>
              <a:buFontTx/>
              <a:buNone/>
            </a:pPr>
            <a:r>
              <a:rPr lang="en-US" i="1" dirty="0" smtClean="0">
                <a:latin typeface="+mn-lt"/>
                <a:cs typeface="Times New Roman" panose="02020603050405020304" pitchFamily="18" charset="0"/>
              </a:rPr>
              <a:t>Official </a:t>
            </a:r>
            <a:r>
              <a:rPr lang="en-US" i="1" dirty="0">
                <a:latin typeface="+mn-lt"/>
                <a:cs typeface="Times New Roman" panose="02020603050405020304" pitchFamily="18" charset="0"/>
              </a:rPr>
              <a:t>Move-In </a:t>
            </a:r>
            <a:r>
              <a:rPr lang="en-US" i="1" dirty="0" smtClean="0">
                <a:latin typeface="+mn-lt"/>
                <a:cs typeface="Times New Roman" panose="02020603050405020304" pitchFamily="18" charset="0"/>
              </a:rPr>
              <a:t>Days for</a:t>
            </a:r>
          </a:p>
          <a:p>
            <a:pPr algn="ctr" eaLnBrk="1" hangingPunct="1">
              <a:lnSpc>
                <a:spcPct val="80000"/>
              </a:lnSpc>
              <a:buFontTx/>
              <a:buNone/>
            </a:pPr>
            <a:r>
              <a:rPr lang="en-US" i="1" dirty="0" smtClean="0">
                <a:latin typeface="+mn-lt"/>
                <a:cs typeface="Times New Roman" panose="02020603050405020304" pitchFamily="18" charset="0"/>
              </a:rPr>
              <a:t>Class </a:t>
            </a:r>
            <a:r>
              <a:rPr lang="en-US" i="1" dirty="0">
                <a:latin typeface="+mn-lt"/>
                <a:cs typeface="Times New Roman" panose="02020603050405020304" pitchFamily="18" charset="0"/>
              </a:rPr>
              <a:t>of 2024 </a:t>
            </a:r>
            <a:r>
              <a:rPr lang="en-US" i="1" dirty="0" smtClean="0">
                <a:latin typeface="+mn-lt"/>
                <a:cs typeface="Times New Roman" panose="02020603050405020304" pitchFamily="18" charset="0"/>
              </a:rPr>
              <a:t>&amp; Transfer </a:t>
            </a:r>
            <a:r>
              <a:rPr lang="en-US" i="1" dirty="0">
                <a:latin typeface="+mn-lt"/>
                <a:cs typeface="Times New Roman" panose="02020603050405020304" pitchFamily="18" charset="0"/>
              </a:rPr>
              <a:t>Students</a:t>
            </a:r>
          </a:p>
        </p:txBody>
      </p:sp>
      <p:sp>
        <p:nvSpPr>
          <p:cNvPr id="2" name="TextBox 1"/>
          <p:cNvSpPr txBox="1"/>
          <p:nvPr/>
        </p:nvSpPr>
        <p:spPr>
          <a:xfrm>
            <a:off x="1219200" y="1546654"/>
            <a:ext cx="7162800" cy="2262156"/>
          </a:xfrm>
          <a:prstGeom prst="rect">
            <a:avLst/>
          </a:prstGeom>
          <a:noFill/>
        </p:spPr>
        <p:txBody>
          <a:bodyPr wrap="square" lIns="91436" tIns="45719" rIns="91436" bIns="45719" rtlCol="0">
            <a:spAutoFit/>
          </a:bodyPr>
          <a:lstStyle/>
          <a:p>
            <a:pPr algn="ctr"/>
            <a:r>
              <a:rPr lang="en-US" sz="4700" dirty="0">
                <a:latin typeface="+mj-lt"/>
                <a:cs typeface="Times New Roman" panose="02020603050405020304" pitchFamily="18" charset="0"/>
              </a:rPr>
              <a:t>Thursday, August 27, 2020</a:t>
            </a:r>
          </a:p>
          <a:p>
            <a:pPr algn="ctr"/>
            <a:r>
              <a:rPr lang="en-US" sz="4700" dirty="0">
                <a:latin typeface="+mj-lt"/>
                <a:cs typeface="Times New Roman" panose="02020603050405020304" pitchFamily="18" charset="0"/>
              </a:rPr>
              <a:t>&amp; </a:t>
            </a:r>
          </a:p>
          <a:p>
            <a:pPr algn="ctr"/>
            <a:r>
              <a:rPr lang="en-US" sz="4700" dirty="0">
                <a:latin typeface="+mj-lt"/>
                <a:cs typeface="Times New Roman" panose="02020603050405020304" pitchFamily="18" charset="0"/>
              </a:rPr>
              <a:t>Friday, August 28, 2020</a:t>
            </a:r>
          </a:p>
        </p:txBody>
      </p:sp>
    </p:spTree>
    <p:extLst>
      <p:ext uri="{BB962C8B-B14F-4D97-AF65-F5344CB8AC3E}">
        <p14:creationId xmlns:p14="http://schemas.microsoft.com/office/powerpoint/2010/main" val="3056063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926" y="1106556"/>
            <a:ext cx="8229600" cy="1143000"/>
          </a:xfrm>
        </p:spPr>
        <p:txBody>
          <a:bodyPr/>
          <a:lstStyle/>
          <a:p>
            <a:pPr algn="ctr"/>
            <a:r>
              <a:rPr lang="en-US" dirty="0">
                <a:latin typeface="+mj-lt"/>
                <a:cs typeface="Times New Roman" panose="02020603050405020304" pitchFamily="18" charset="0"/>
              </a:rPr>
              <a:t>Stags Come Home Website</a:t>
            </a:r>
          </a:p>
        </p:txBody>
      </p:sp>
      <p:sp>
        <p:nvSpPr>
          <p:cNvPr id="3" name="Content Placeholder 2"/>
          <p:cNvSpPr>
            <a:spLocks noGrp="1"/>
          </p:cNvSpPr>
          <p:nvPr>
            <p:ph idx="1"/>
          </p:nvPr>
        </p:nvSpPr>
        <p:spPr>
          <a:xfrm>
            <a:off x="807554" y="2249556"/>
            <a:ext cx="8229600" cy="914400"/>
          </a:xfrm>
        </p:spPr>
        <p:txBody>
          <a:bodyPr/>
          <a:lstStyle/>
          <a:p>
            <a:pPr marL="0" indent="0" algn="ctr">
              <a:buNone/>
            </a:pPr>
            <a:r>
              <a:rPr lang="en-US" sz="4000" dirty="0">
                <a:latin typeface="+mn-lt"/>
                <a:cs typeface="Times New Roman" panose="02020603050405020304" pitchFamily="18" charset="0"/>
              </a:rPr>
              <a:t>fairfield.edu/reopen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3991" y="3163956"/>
            <a:ext cx="4616726" cy="3077817"/>
          </a:xfrm>
          <a:prstGeom prst="rect">
            <a:avLst/>
          </a:prstGeom>
        </p:spPr>
      </p:pic>
    </p:spTree>
    <p:extLst>
      <p:ext uri="{BB962C8B-B14F-4D97-AF65-F5344CB8AC3E}">
        <p14:creationId xmlns:p14="http://schemas.microsoft.com/office/powerpoint/2010/main" val="201283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753535"/>
            <a:ext cx="9144000" cy="1143000"/>
          </a:xfrm>
        </p:spPr>
        <p:txBody>
          <a:bodyPr/>
          <a:lstStyle/>
          <a:p>
            <a:pPr algn="ctr"/>
            <a:r>
              <a:rPr lang="en-US" dirty="0">
                <a:latin typeface="+mj-lt"/>
                <a:cs typeface="Times New Roman" panose="02020603050405020304" pitchFamily="18" charset="0"/>
              </a:rPr>
              <a:t>Before You Arrive</a:t>
            </a:r>
          </a:p>
        </p:txBody>
      </p:sp>
      <p:sp>
        <p:nvSpPr>
          <p:cNvPr id="2" name="Content Placeholder 1"/>
          <p:cNvSpPr>
            <a:spLocks noGrp="1"/>
          </p:cNvSpPr>
          <p:nvPr>
            <p:ph idx="1"/>
          </p:nvPr>
        </p:nvSpPr>
        <p:spPr>
          <a:xfrm>
            <a:off x="414867" y="1896535"/>
            <a:ext cx="8229600" cy="4636033"/>
          </a:xfrm>
        </p:spPr>
        <p:txBody>
          <a:bodyPr/>
          <a:lstStyle/>
          <a:p>
            <a:r>
              <a:rPr lang="en-US" dirty="0"/>
              <a:t>Student Health &amp; Testing</a:t>
            </a:r>
          </a:p>
          <a:p>
            <a:r>
              <a:rPr lang="en-US" dirty="0"/>
              <a:t>First-Year Checklist</a:t>
            </a:r>
          </a:p>
          <a:p>
            <a:r>
              <a:rPr lang="en-US" dirty="0"/>
              <a:t>Keep checking your email for updates</a:t>
            </a:r>
          </a:p>
          <a:p>
            <a:endParaRPr lang="en-US" dirty="0"/>
          </a:p>
        </p:txBody>
      </p:sp>
      <p:pic>
        <p:nvPicPr>
          <p:cNvPr id="5" name="Picture 4"/>
          <p:cNvPicPr>
            <a:picLocks noChangeAspect="1"/>
          </p:cNvPicPr>
          <p:nvPr/>
        </p:nvPicPr>
        <p:blipFill>
          <a:blip r:embed="rId3"/>
          <a:stretch>
            <a:fillRect/>
          </a:stretch>
        </p:blipFill>
        <p:spPr>
          <a:xfrm>
            <a:off x="4177949" y="4269586"/>
            <a:ext cx="4466518" cy="2086928"/>
          </a:xfrm>
          <a:prstGeom prst="rect">
            <a:avLst/>
          </a:prstGeom>
        </p:spPr>
      </p:pic>
      <p:pic>
        <p:nvPicPr>
          <p:cNvPr id="7" name="Picture 6"/>
          <p:cNvPicPr>
            <a:picLocks noChangeAspect="1"/>
          </p:cNvPicPr>
          <p:nvPr/>
        </p:nvPicPr>
        <p:blipFill>
          <a:blip r:embed="rId4"/>
          <a:stretch>
            <a:fillRect/>
          </a:stretch>
        </p:blipFill>
        <p:spPr>
          <a:xfrm>
            <a:off x="678194" y="4335544"/>
            <a:ext cx="3236429" cy="2020970"/>
          </a:xfrm>
          <a:prstGeom prst="rect">
            <a:avLst/>
          </a:prstGeom>
        </p:spPr>
      </p:pic>
    </p:spTree>
    <p:extLst>
      <p:ext uri="{BB962C8B-B14F-4D97-AF65-F5344CB8AC3E}">
        <p14:creationId xmlns:p14="http://schemas.microsoft.com/office/powerpoint/2010/main" val="3054738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0D94-E4A6-5646-80EE-AD20608B5CB9}"/>
              </a:ext>
            </a:extLst>
          </p:cNvPr>
          <p:cNvSpPr>
            <a:spLocks noGrp="1"/>
          </p:cNvSpPr>
          <p:nvPr>
            <p:ph type="title"/>
          </p:nvPr>
        </p:nvSpPr>
        <p:spPr>
          <a:xfrm>
            <a:off x="2236304" y="756959"/>
            <a:ext cx="4671391" cy="1143000"/>
          </a:xfrm>
        </p:spPr>
        <p:txBody>
          <a:bodyPr/>
          <a:lstStyle/>
          <a:p>
            <a:pPr algn="ctr"/>
            <a:r>
              <a:rPr lang="en-US" dirty="0">
                <a:latin typeface="+mj-lt"/>
              </a:rPr>
              <a:t>COVID-19 Pledge</a:t>
            </a:r>
          </a:p>
        </p:txBody>
      </p:sp>
      <p:sp>
        <p:nvSpPr>
          <p:cNvPr id="3" name="Content Placeholder 2">
            <a:extLst>
              <a:ext uri="{FF2B5EF4-FFF2-40B4-BE49-F238E27FC236}">
                <a16:creationId xmlns:a16="http://schemas.microsoft.com/office/drawing/2014/main" id="{0DC6B0DB-D2AC-EA41-B13F-D46C66C4A7F3}"/>
              </a:ext>
            </a:extLst>
          </p:cNvPr>
          <p:cNvSpPr>
            <a:spLocks noGrp="1"/>
          </p:cNvSpPr>
          <p:nvPr>
            <p:ph idx="1"/>
          </p:nvPr>
        </p:nvSpPr>
        <p:spPr>
          <a:xfrm>
            <a:off x="609600" y="1738365"/>
            <a:ext cx="4705350" cy="4387803"/>
          </a:xfrm>
        </p:spPr>
        <p:txBody>
          <a:bodyPr/>
          <a:lstStyle/>
          <a:p>
            <a:pPr marL="0" indent="0">
              <a:buNone/>
            </a:pPr>
            <a:r>
              <a:rPr lang="en-US" sz="2400" i="1" dirty="0" smtClean="0">
                <a:latin typeface="+mn-lt"/>
                <a:cs typeface="Times New Roman" panose="02020603050405020304" pitchFamily="18" charset="0"/>
              </a:rPr>
              <a:t>“The </a:t>
            </a:r>
            <a:r>
              <a:rPr lang="en-US" sz="2400" i="1" dirty="0">
                <a:latin typeface="+mn-lt"/>
                <a:cs typeface="Times New Roman" panose="02020603050405020304" pitchFamily="18" charset="0"/>
              </a:rPr>
              <a:t>purpose of this pledge is to illustrate the collective responsibility of all students to keep our campus and community safe given the current global pandemic. This pledge is rooted in our Jesuit tradition of being people for and with others, and serves as an acknowledgement of the new critical requirements pertaining to face covering, personal hygiene, cleanliness, and social interactions</a:t>
            </a:r>
            <a:r>
              <a:rPr lang="en-US" sz="2400" i="1" dirty="0" smtClean="0">
                <a:latin typeface="+mn-lt"/>
                <a:cs typeface="Times New Roman" panose="02020603050405020304" pitchFamily="18" charset="0"/>
              </a:rPr>
              <a:t>.”</a:t>
            </a:r>
            <a:endParaRPr lang="en-US" sz="2400" i="1" dirty="0">
              <a:latin typeface="+mn-lt"/>
              <a:cs typeface="Times New Roman" panose="02020603050405020304" pitchFamily="18" charset="0"/>
            </a:endParaRPr>
          </a:p>
          <a:p>
            <a:pPr marL="0" indent="0">
              <a:buNone/>
            </a:pPr>
            <a:endParaRPr lang="en-US" sz="1800" dirty="0"/>
          </a:p>
        </p:txBody>
      </p:sp>
      <p:pic>
        <p:nvPicPr>
          <p:cNvPr id="4" name="Picture 3"/>
          <p:cNvPicPr>
            <a:picLocks noChangeAspect="1"/>
          </p:cNvPicPr>
          <p:nvPr/>
        </p:nvPicPr>
        <p:blipFill>
          <a:blip r:embed="rId3"/>
          <a:stretch>
            <a:fillRect/>
          </a:stretch>
        </p:blipFill>
        <p:spPr>
          <a:xfrm>
            <a:off x="5404102" y="1738365"/>
            <a:ext cx="2835847" cy="4387803"/>
          </a:xfrm>
          <a:prstGeom prst="rect">
            <a:avLst/>
          </a:prstGeom>
        </p:spPr>
      </p:pic>
    </p:spTree>
    <p:extLst>
      <p:ext uri="{BB962C8B-B14F-4D97-AF65-F5344CB8AC3E}">
        <p14:creationId xmlns:p14="http://schemas.microsoft.com/office/powerpoint/2010/main" val="2162881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59529" y="881977"/>
            <a:ext cx="4824942" cy="937014"/>
          </a:xfrm>
        </p:spPr>
        <p:txBody>
          <a:bodyPr/>
          <a:lstStyle/>
          <a:p>
            <a:pPr algn="ctr"/>
            <a:r>
              <a:rPr lang="en-US" dirty="0" smtClean="0">
                <a:latin typeface="+mj-lt"/>
                <a:cs typeface="Times New Roman" panose="02020603050405020304" pitchFamily="18" charset="0"/>
              </a:rPr>
              <a:t>Move-In Overview</a:t>
            </a:r>
            <a:endParaRPr lang="en-US" dirty="0">
              <a:latin typeface="+mj-lt"/>
              <a:cs typeface="Times New Roman" panose="02020603050405020304" pitchFamily="18" charset="0"/>
            </a:endParaRPr>
          </a:p>
        </p:txBody>
      </p:sp>
      <p:sp>
        <p:nvSpPr>
          <p:cNvPr id="2" name="Content Placeholder 1"/>
          <p:cNvSpPr>
            <a:spLocks noGrp="1"/>
          </p:cNvSpPr>
          <p:nvPr>
            <p:ph idx="1"/>
          </p:nvPr>
        </p:nvSpPr>
        <p:spPr/>
        <p:txBody>
          <a:bodyPr/>
          <a:lstStyle/>
          <a:p>
            <a:r>
              <a:rPr lang="en-US" sz="2400" dirty="0" smtClean="0"/>
              <a:t>90-minute </a:t>
            </a:r>
            <a:r>
              <a:rPr lang="en-US" sz="2400" dirty="0"/>
              <a:t>t</a:t>
            </a:r>
            <a:r>
              <a:rPr lang="en-US" sz="2400" dirty="0" smtClean="0"/>
              <a:t>ime </a:t>
            </a:r>
            <a:r>
              <a:rPr lang="en-US" sz="2400" dirty="0"/>
              <a:t>s</a:t>
            </a:r>
            <a:r>
              <a:rPr lang="en-US" sz="2400" dirty="0" smtClean="0"/>
              <a:t>lots </a:t>
            </a:r>
            <a:r>
              <a:rPr lang="en-US" sz="2400" dirty="0"/>
              <a:t>s</a:t>
            </a:r>
            <a:r>
              <a:rPr lang="en-US" sz="2400" dirty="0" smtClean="0"/>
              <a:t>tarting </a:t>
            </a:r>
            <a:r>
              <a:rPr lang="en-US" sz="2400" dirty="0"/>
              <a:t>at 7am and </a:t>
            </a:r>
            <a:r>
              <a:rPr lang="en-US" sz="2400" dirty="0" smtClean="0"/>
              <a:t>ending </a:t>
            </a:r>
            <a:r>
              <a:rPr lang="en-US" sz="2400" dirty="0"/>
              <a:t>at 7:30pm</a:t>
            </a:r>
          </a:p>
          <a:p>
            <a:r>
              <a:rPr lang="en-US" sz="2400" dirty="0"/>
              <a:t>All </a:t>
            </a:r>
            <a:r>
              <a:rPr lang="en-US" sz="2400" dirty="0" smtClean="0"/>
              <a:t>cars </a:t>
            </a:r>
            <a:r>
              <a:rPr lang="en-US" sz="2400" dirty="0"/>
              <a:t>will enter in through the Main Gate and show proof of passed LiveSafe </a:t>
            </a:r>
            <a:r>
              <a:rPr lang="en-US" sz="2400" dirty="0" smtClean="0"/>
              <a:t>Health Questionnaire for students </a:t>
            </a:r>
            <a:r>
              <a:rPr lang="en-US" sz="2400" dirty="0"/>
              <a:t>and </a:t>
            </a:r>
            <a:r>
              <a:rPr lang="en-US" sz="2400" dirty="0" smtClean="0"/>
              <a:t>guests</a:t>
            </a:r>
            <a:endParaRPr lang="en-US" sz="2400" dirty="0"/>
          </a:p>
          <a:p>
            <a:r>
              <a:rPr lang="en-US" sz="2400" dirty="0"/>
              <a:t>Please do not arrive to campus prior to your scheduled move-in time.  If you’re unable to make your time, contact </a:t>
            </a:r>
            <a:r>
              <a:rPr lang="en-US" sz="2400" dirty="0">
                <a:hlinkClick r:id="rId3"/>
              </a:rPr>
              <a:t>studentmove@fairfield.edu</a:t>
            </a:r>
            <a:r>
              <a:rPr lang="en-US" sz="2400" dirty="0"/>
              <a:t> </a:t>
            </a: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5731" y="4332579"/>
            <a:ext cx="3064964" cy="204331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2869" y="4332579"/>
            <a:ext cx="3065183" cy="2045499"/>
          </a:xfrm>
          <a:prstGeom prst="rect">
            <a:avLst/>
          </a:prstGeom>
        </p:spPr>
      </p:pic>
    </p:spTree>
    <p:extLst>
      <p:ext uri="{BB962C8B-B14F-4D97-AF65-F5344CB8AC3E}">
        <p14:creationId xmlns:p14="http://schemas.microsoft.com/office/powerpoint/2010/main" val="3651815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4577" y="833921"/>
            <a:ext cx="8229600" cy="1143000"/>
          </a:xfrm>
        </p:spPr>
        <p:txBody>
          <a:bodyPr/>
          <a:lstStyle/>
          <a:p>
            <a:pPr algn="ctr"/>
            <a:r>
              <a:rPr lang="en-US" dirty="0" smtClean="0">
                <a:latin typeface="+mj-lt"/>
                <a:cs typeface="Times New Roman" panose="02020603050405020304" pitchFamily="18" charset="0"/>
              </a:rPr>
              <a:t>Day of Arrival</a:t>
            </a:r>
            <a:endParaRPr lang="en-US" dirty="0">
              <a:latin typeface="+mj-lt"/>
              <a:cs typeface="Times New Roman" panose="02020603050405020304" pitchFamily="18" charset="0"/>
            </a:endParaRPr>
          </a:p>
        </p:txBody>
      </p:sp>
      <p:sp>
        <p:nvSpPr>
          <p:cNvPr id="2" name="Content Placeholder 1"/>
          <p:cNvSpPr>
            <a:spLocks noGrp="1"/>
          </p:cNvSpPr>
          <p:nvPr>
            <p:ph idx="1"/>
          </p:nvPr>
        </p:nvSpPr>
        <p:spPr>
          <a:xfrm>
            <a:off x="0" y="1778000"/>
            <a:ext cx="9144000" cy="4348168"/>
          </a:xfrm>
        </p:spPr>
        <p:txBody>
          <a:bodyPr/>
          <a:lstStyle/>
          <a:p>
            <a:r>
              <a:rPr lang="en-US" dirty="0"/>
              <a:t>Everything completed to come to campus</a:t>
            </a:r>
          </a:p>
          <a:p>
            <a:r>
              <a:rPr lang="en-US" dirty="0"/>
              <a:t>LiveSafe </a:t>
            </a:r>
            <a:r>
              <a:rPr lang="en-US" dirty="0" smtClean="0"/>
              <a:t>Health Questionnaire </a:t>
            </a:r>
            <a:r>
              <a:rPr lang="en-US" dirty="0"/>
              <a:t>for </a:t>
            </a:r>
            <a:r>
              <a:rPr lang="en-US" dirty="0" smtClean="0"/>
              <a:t>students </a:t>
            </a:r>
            <a:r>
              <a:rPr lang="en-US" dirty="0"/>
              <a:t>&amp; </a:t>
            </a:r>
            <a:r>
              <a:rPr lang="en-US" dirty="0" smtClean="0"/>
              <a:t>guests</a:t>
            </a:r>
            <a:endParaRPr lang="en-US" dirty="0"/>
          </a:p>
          <a:p>
            <a:r>
              <a:rPr lang="en-US" dirty="0"/>
              <a:t>2 </a:t>
            </a:r>
            <a:r>
              <a:rPr lang="en-US" dirty="0" smtClean="0"/>
              <a:t>guests </a:t>
            </a:r>
            <a:r>
              <a:rPr lang="en-US" dirty="0"/>
              <a:t>per student (one must stay with vehicle)</a:t>
            </a:r>
          </a:p>
          <a:p>
            <a:r>
              <a:rPr lang="en-US" dirty="0"/>
              <a:t>All must wear masks &amp; practice social distancing</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7061" y="4194313"/>
            <a:ext cx="4254423" cy="2552654"/>
          </a:xfrm>
          <a:prstGeom prst="rect">
            <a:avLst/>
          </a:prstGeom>
        </p:spPr>
      </p:pic>
      <p:pic>
        <p:nvPicPr>
          <p:cNvPr id="7" name="Picture 6"/>
          <p:cNvPicPr>
            <a:picLocks noChangeAspect="1"/>
          </p:cNvPicPr>
          <p:nvPr/>
        </p:nvPicPr>
        <p:blipFill>
          <a:blip r:embed="rId4"/>
          <a:stretch>
            <a:fillRect/>
          </a:stretch>
        </p:blipFill>
        <p:spPr>
          <a:xfrm>
            <a:off x="956095" y="4194313"/>
            <a:ext cx="3248633" cy="2395867"/>
          </a:xfrm>
          <a:prstGeom prst="rect">
            <a:avLst/>
          </a:prstGeom>
        </p:spPr>
      </p:pic>
    </p:spTree>
    <p:extLst>
      <p:ext uri="{BB962C8B-B14F-4D97-AF65-F5344CB8AC3E}">
        <p14:creationId xmlns:p14="http://schemas.microsoft.com/office/powerpoint/2010/main" val="1721786147"/>
      </p:ext>
    </p:extLst>
  </p:cSld>
  <p:clrMapOvr>
    <a:masterClrMapping/>
  </p:clrMapOvr>
</p:sld>
</file>

<file path=ppt/theme/theme1.xml><?xml version="1.0" encoding="utf-8"?>
<a:theme xmlns:a="http://schemas.openxmlformats.org/drawingml/2006/main" name="75th Anniversary">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75th Anniversary" id="{ABE12BE0-DFA9-411C-A287-8C51B6296CA4}" vid="{F5C9E803-AFE3-46A0-AA5A-9A96C8A789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75th Anniversary</Template>
  <TotalTime>6948</TotalTime>
  <Words>1351</Words>
  <Application>Microsoft Office PowerPoint</Application>
  <PresentationFormat>On-screen Show (4:3)</PresentationFormat>
  <Paragraphs>258</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ＭＳ Ｐゴシック</vt:lpstr>
      <vt:lpstr>ＭＳ Ｐゴシック</vt:lpstr>
      <vt:lpstr>Arial</vt:lpstr>
      <vt:lpstr>Calibri</vt:lpstr>
      <vt:lpstr>Times New Roman</vt:lpstr>
      <vt:lpstr>75th Anniversary</vt:lpstr>
      <vt:lpstr>Welcome Home!  Class of 2024 Move-In Logistics</vt:lpstr>
      <vt:lpstr>Introductions</vt:lpstr>
      <vt:lpstr>Important Note</vt:lpstr>
      <vt:lpstr>PowerPoint Presentation</vt:lpstr>
      <vt:lpstr>Stags Come Home Website</vt:lpstr>
      <vt:lpstr>Before You Arrive</vt:lpstr>
      <vt:lpstr>COVID-19 Pledge</vt:lpstr>
      <vt:lpstr>Move-In Overview</vt:lpstr>
      <vt:lpstr>Day of Arrival</vt:lpstr>
      <vt:lpstr>What to Expect When You Arrive</vt:lpstr>
      <vt:lpstr>Traffic Flow</vt:lpstr>
      <vt:lpstr>PowerPoint Presentation</vt:lpstr>
      <vt:lpstr>PowerPoint Presentation</vt:lpstr>
      <vt:lpstr>Class of 2024 Residents Check-In Process</vt:lpstr>
      <vt:lpstr>Building Move-In Specifics</vt:lpstr>
      <vt:lpstr>Families Departing from Campus</vt:lpstr>
      <vt:lpstr>Packing Tips</vt:lpstr>
      <vt:lpstr>Packing: What to Bring</vt:lpstr>
      <vt:lpstr>Packing: What to Bring</vt:lpstr>
      <vt:lpstr>Packing: What to Bring</vt:lpstr>
      <vt:lpstr>TV: No Cable / Philo Edu</vt:lpstr>
      <vt:lpstr>Packing: Do Not Bring</vt:lpstr>
      <vt:lpstr>Room Dimensions &amp; Furniture</vt:lpstr>
      <vt:lpstr>Fall Welcome Engagement</vt:lpstr>
      <vt:lpstr>Fall Welcome Engagement</vt:lpstr>
      <vt:lpstr>Thank You!  Questions?  Email Us: orientation@fairfield.edu dosoffice@fairfield.edu studentmove@fairfield.edu </vt:lpstr>
    </vt:vector>
  </TitlesOfParts>
  <Company>Fairfield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William H.</dc:creator>
  <cp:lastModifiedBy>Marissa Lischinsky</cp:lastModifiedBy>
  <cp:revision>115</cp:revision>
  <dcterms:created xsi:type="dcterms:W3CDTF">2017-06-07T19:13:53Z</dcterms:created>
  <dcterms:modified xsi:type="dcterms:W3CDTF">2020-08-11T12:43:42Z</dcterms:modified>
</cp:coreProperties>
</file>